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6" r:id="rId3"/>
    <p:sldId id="260" r:id="rId4"/>
    <p:sldId id="258" r:id="rId5"/>
    <p:sldId id="262" r:id="rId6"/>
    <p:sldId id="286" r:id="rId7"/>
    <p:sldId id="290" r:id="rId8"/>
    <p:sldId id="264" r:id="rId9"/>
    <p:sldId id="265" r:id="rId10"/>
    <p:sldId id="288" r:id="rId11"/>
    <p:sldId id="268" r:id="rId12"/>
    <p:sldId id="272" r:id="rId13"/>
    <p:sldId id="278" r:id="rId14"/>
    <p:sldId id="291" r:id="rId15"/>
    <p:sldId id="280" r:id="rId16"/>
    <p:sldId id="297" r:id="rId17"/>
    <p:sldId id="298" r:id="rId18"/>
    <p:sldId id="299" r:id="rId19"/>
    <p:sldId id="300" r:id="rId20"/>
    <p:sldId id="301" r:id="rId21"/>
    <p:sldId id="293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84" autoAdjust="0"/>
  </p:normalViewPr>
  <p:slideViewPr>
    <p:cSldViewPr>
      <p:cViewPr>
        <p:scale>
          <a:sx n="80" d="100"/>
          <a:sy n="80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9039553\AppData\Local\Temp\Rar$DI01.746\Censo_SUAS_2013_Gest&#227;o_Municipal_Dados_Gerais_Divulga&#231;&#227;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presenta&#231;&#227;o%20Censo%20SUAS\Status%20Censo%202012%20-%20Conselhos%20Municipai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9039553\Desktop\CENSO%20SUAS%202013\Censo_SUAS_2013_Conselho_Municipal_Dados%20Gerais_Divulga&#231;&#227;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inffss2.ca.intra\Orgaos1\sedese\Dados\SUBAS\GERAL\2014\SMC\DIVISOM\Censo%20SUAS%202013\Dados%20Censo\GestaoMunicipal_DadosGera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inffss2.ca.intra\Orgaos1\sedese\Dados\SUBAS\GERAL\2014\SMC\DIVISOM\Censo%20SUAS%202013\Dados%20Censo\GestaoMunicipal_DadosGerai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inffss2.ca.intra\Orgaos1\sedese\Dados\SUBAS\GERAL\2014\SMC\DIVISOM\Censo%20SUAS%202013\Dados%20Censo\GestaoMunicipal_DadosGerai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inffss2.ca.intra\Orgaos1\sedese\Dados\SUBAS\GERAL\2014\SMC\DIVISOM\Censo%20SUAS%202013\Dados%20Censo\GestaoMunicipal_DadosGera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9039553\Desktop\CENSO%20SUAS%202013\Censo_SUAS_2013_Conselho_Municipal_Dados%20Gerais_Divulga&#231;&#227;o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cainffss2.ca.intra\Orgaos1\sedese\Dados\SUBAS\GERAL\2014\SMC\DIVISOM\Censo%20SUAS%202013\Dados%20Censo\Conselho_Dados2013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30930906666934E-2"/>
          <c:y val="6.9881853972045341E-2"/>
          <c:w val="0.89535771277938814"/>
          <c:h val="0.689577675319480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'Gestão Municipal 2013'!$S$833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'Gestão Municipal 2013'!$R$834:$R$838</c:f>
              <c:strCache>
                <c:ptCount val="5"/>
                <c:pt idx="0">
                  <c:v>Fundação Pública</c:v>
                </c:pt>
                <c:pt idx="1">
                  <c:v>Secretaria municipal em conjunto com outras políticas setoriais</c:v>
                </c:pt>
                <c:pt idx="2">
                  <c:v>Secretaria municipal exclusiva da área de Assistência Social</c:v>
                </c:pt>
                <c:pt idx="3">
                  <c:v>Setor subordinado a outra secretaria</c:v>
                </c:pt>
                <c:pt idx="4">
                  <c:v>Setor subordinado diretamente à chefia do Executivo</c:v>
                </c:pt>
              </c:strCache>
            </c:strRef>
          </c:cat>
          <c:val>
            <c:numRef>
              <c:f>'Gestão Municipal 2013'!$S$834:$S$838</c:f>
              <c:numCache>
                <c:formatCode>General</c:formatCode>
                <c:ptCount val="5"/>
                <c:pt idx="0">
                  <c:v>1</c:v>
                </c:pt>
                <c:pt idx="1">
                  <c:v>104</c:v>
                </c:pt>
                <c:pt idx="2">
                  <c:v>630</c:v>
                </c:pt>
                <c:pt idx="3">
                  <c:v>30</c:v>
                </c:pt>
                <c:pt idx="4">
                  <c:v>48</c:v>
                </c:pt>
              </c:numCache>
            </c:numRef>
          </c:val>
        </c:ser>
        <c:ser>
          <c:idx val="1"/>
          <c:order val="1"/>
          <c:tx>
            <c:strRef>
              <c:f>'Gestão Municipal 2013'!$T$833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8.3333333333333332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888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'Gestão Municipal 2013'!$R$834:$R$838</c:f>
              <c:strCache>
                <c:ptCount val="5"/>
                <c:pt idx="0">
                  <c:v>Fundação Pública</c:v>
                </c:pt>
                <c:pt idx="1">
                  <c:v>Secretaria municipal em conjunto com outras políticas setoriais</c:v>
                </c:pt>
                <c:pt idx="2">
                  <c:v>Secretaria municipal exclusiva da área de Assistência Social</c:v>
                </c:pt>
                <c:pt idx="3">
                  <c:v>Setor subordinado a outra secretaria</c:v>
                </c:pt>
                <c:pt idx="4">
                  <c:v>Setor subordinado diretamente à chefia do Executivo</c:v>
                </c:pt>
              </c:strCache>
            </c:strRef>
          </c:cat>
          <c:val>
            <c:numRef>
              <c:f>'Gestão Municipal 2013'!$T$834:$T$838</c:f>
              <c:numCache>
                <c:formatCode>General</c:formatCode>
                <c:ptCount val="5"/>
                <c:pt idx="0">
                  <c:v>1</c:v>
                </c:pt>
                <c:pt idx="1">
                  <c:v>111</c:v>
                </c:pt>
                <c:pt idx="2">
                  <c:v>673</c:v>
                </c:pt>
                <c:pt idx="3">
                  <c:v>23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450560"/>
        <c:axId val="68464640"/>
        <c:axId val="0"/>
      </c:bar3DChart>
      <c:catAx>
        <c:axId val="68450560"/>
        <c:scaling>
          <c:orientation val="minMax"/>
        </c:scaling>
        <c:delete val="0"/>
        <c:axPos val="b"/>
        <c:majorTickMark val="out"/>
        <c:minorTickMark val="none"/>
        <c:tickLblPos val="nextTo"/>
        <c:crossAx val="68464640"/>
        <c:crosses val="autoZero"/>
        <c:auto val="1"/>
        <c:lblAlgn val="ctr"/>
        <c:lblOffset val="100"/>
        <c:noMultiLvlLbl val="0"/>
      </c:catAx>
      <c:valAx>
        <c:axId val="68464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450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21984065262589E-2"/>
          <c:y val="3.403617921595456E-2"/>
          <c:w val="0.95549118054343152"/>
          <c:h val="0.73688985824187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Plan1!$C$33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Plan1!$D$32:$H$32</c:f>
              <c:strCache>
                <c:ptCount val="5"/>
                <c:pt idx="0">
                  <c:v>Representante de usuários</c:v>
                </c:pt>
                <c:pt idx="1">
                  <c:v>Representante de organização de usuários</c:v>
                </c:pt>
                <c:pt idx="2">
                  <c:v>Representante de entidades de assistência social</c:v>
                </c:pt>
                <c:pt idx="3">
                  <c:v>Representação das entidades dos trabalhadores do setor</c:v>
                </c:pt>
                <c:pt idx="4">
                  <c:v>Representante do Governo</c:v>
                </c:pt>
              </c:strCache>
            </c:strRef>
          </c:cat>
          <c:val>
            <c:numRef>
              <c:f>Plan1!$D$33:$H$33</c:f>
              <c:numCache>
                <c:formatCode>0%</c:formatCode>
                <c:ptCount val="5"/>
                <c:pt idx="0">
                  <c:v>0.11</c:v>
                </c:pt>
                <c:pt idx="1">
                  <c:v>0.09</c:v>
                </c:pt>
                <c:pt idx="2">
                  <c:v>0.27</c:v>
                </c:pt>
                <c:pt idx="3">
                  <c:v>0.05</c:v>
                </c:pt>
                <c:pt idx="4">
                  <c:v>0.48</c:v>
                </c:pt>
              </c:numCache>
            </c:numRef>
          </c:val>
        </c:ser>
        <c:ser>
          <c:idx val="1"/>
          <c:order val="1"/>
          <c:tx>
            <c:strRef>
              <c:f>Plan1!$C$34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Plan1!$D$32:$H$32</c:f>
              <c:strCache>
                <c:ptCount val="5"/>
                <c:pt idx="0">
                  <c:v>Representante de usuários</c:v>
                </c:pt>
                <c:pt idx="1">
                  <c:v>Representante de organização de usuários</c:v>
                </c:pt>
                <c:pt idx="2">
                  <c:v>Representante de entidades de assistência social</c:v>
                </c:pt>
                <c:pt idx="3">
                  <c:v>Representação das entidades dos trabalhadores do setor</c:v>
                </c:pt>
                <c:pt idx="4">
                  <c:v>Representante do Governo</c:v>
                </c:pt>
              </c:strCache>
            </c:strRef>
          </c:cat>
          <c:val>
            <c:numRef>
              <c:f>Plan1!$D$34:$H$34</c:f>
              <c:numCache>
                <c:formatCode>0%</c:formatCode>
                <c:ptCount val="5"/>
                <c:pt idx="0">
                  <c:v>0.10575053245670896</c:v>
                </c:pt>
                <c:pt idx="1">
                  <c:v>7.9451801092693772E-2</c:v>
                </c:pt>
                <c:pt idx="2">
                  <c:v>0.25752384480044449</c:v>
                </c:pt>
                <c:pt idx="3">
                  <c:v>5.0560237058986941E-2</c:v>
                </c:pt>
                <c:pt idx="4">
                  <c:v>0.50671358459116589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941952"/>
        <c:axId val="76951936"/>
        <c:axId val="0"/>
      </c:bar3DChart>
      <c:catAx>
        <c:axId val="7694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76951936"/>
        <c:crosses val="autoZero"/>
        <c:auto val="1"/>
        <c:lblAlgn val="ctr"/>
        <c:lblOffset val="100"/>
        <c:noMultiLvlLbl val="0"/>
      </c:catAx>
      <c:valAx>
        <c:axId val="7695193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694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173933551034007"/>
          <c:y val="8.8215100856240139E-2"/>
          <c:w val="0.18780886945101338"/>
          <c:h val="6.8585459315436692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Minas Gerais</a:t>
            </a:r>
            <a:r>
              <a:rPr lang="en-US" sz="2400" baseline="0" dirty="0"/>
              <a:t> - </a:t>
            </a:r>
            <a:r>
              <a:rPr lang="en-US" sz="2400" baseline="0" dirty="0" err="1"/>
              <a:t>Municípios</a:t>
            </a:r>
            <a:r>
              <a:rPr lang="en-US" sz="2400" baseline="0" dirty="0"/>
              <a:t> </a:t>
            </a:r>
            <a:r>
              <a:rPr lang="en-US" sz="2400" baseline="0" dirty="0" err="1"/>
              <a:t>que</a:t>
            </a:r>
            <a:r>
              <a:rPr lang="en-US" sz="2400" baseline="0" dirty="0"/>
              <a:t> </a:t>
            </a:r>
            <a:r>
              <a:rPr lang="en-US" sz="2400" baseline="0" dirty="0" err="1" smtClean="0"/>
              <a:t>possuem</a:t>
            </a:r>
            <a:r>
              <a:rPr lang="en-US" sz="2400" baseline="0" dirty="0" smtClean="0"/>
              <a:t> </a:t>
            </a:r>
            <a:r>
              <a:rPr lang="en-US" sz="2400" baseline="0" dirty="0"/>
              <a:t>L</a:t>
            </a:r>
            <a:r>
              <a:rPr lang="en-US" sz="2400" dirty="0"/>
              <a:t>ei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regulamenta</a:t>
            </a:r>
            <a:r>
              <a:rPr lang="en-US" sz="2400" dirty="0"/>
              <a:t> o SUAS</a:t>
            </a: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16537470392068265"/>
          <c:w val="0.91388888888888886"/>
          <c:h val="0.7310525513931190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5308641975308643E-2"/>
                  <c:y val="-9.2881890550143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938271604938272E-2"/>
                  <c:y val="-9.4658308077198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Plan4!$B$1:$C$1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Plan4!$B$2:$C$2</c:f>
              <c:numCache>
                <c:formatCode>General</c:formatCode>
                <c:ptCount val="2"/>
                <c:pt idx="0">
                  <c:v>211</c:v>
                </c:pt>
                <c:pt idx="1">
                  <c:v>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125440"/>
        <c:axId val="68126976"/>
        <c:axId val="0"/>
      </c:bar3DChart>
      <c:catAx>
        <c:axId val="68125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68126976"/>
        <c:crosses val="autoZero"/>
        <c:auto val="1"/>
        <c:lblAlgn val="ctr"/>
        <c:lblOffset val="100"/>
        <c:noMultiLvlLbl val="0"/>
      </c:catAx>
      <c:valAx>
        <c:axId val="68126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8125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670501257436043E-2"/>
          <c:y val="0.11748576757059785"/>
          <c:w val="0.89535771277938814"/>
          <c:h val="0.667608248796002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Sheet1!$C$832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23500419145348E-2"/>
                  <c:y val="-5.286859540676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223500419145348E-2"/>
                  <c:y val="-3.230858608191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826857621880397E-2"/>
                  <c:y val="-3.8182874460444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Sheet1!$B$833:$B$835</c:f>
              <c:strCache>
                <c:ptCount val="3"/>
                <c:pt idx="0">
                  <c:v>Possui Conselho Municipal de Assistência Social?</c:v>
                </c:pt>
                <c:pt idx="1">
                  <c:v>Possui Plano Municipal de Assistência Social (PMAS) aprovado pelo Conselho Municipal de Assistência Social?</c:v>
                </c:pt>
                <c:pt idx="2">
                  <c:v>O município possui Fundo Municipal de Assistência Social (FMAS)?</c:v>
                </c:pt>
              </c:strCache>
            </c:strRef>
          </c:cat>
          <c:val>
            <c:numRef>
              <c:f>Sheet1!$C$833:$C$835</c:f>
              <c:numCache>
                <c:formatCode>General</c:formatCode>
                <c:ptCount val="3"/>
                <c:pt idx="0">
                  <c:v>812</c:v>
                </c:pt>
                <c:pt idx="1">
                  <c:v>711</c:v>
                </c:pt>
                <c:pt idx="2">
                  <c:v>807</c:v>
                </c:pt>
              </c:numCache>
            </c:numRef>
          </c:val>
        </c:ser>
        <c:ser>
          <c:idx val="1"/>
          <c:order val="1"/>
          <c:tx>
            <c:strRef>
              <c:f>Sheet1!$D$832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23500419145377E-2"/>
                  <c:y val="-4.6994307028239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43643635555645E-2"/>
                  <c:y val="-4.6994307028239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447000838290695E-2"/>
                  <c:y val="-2.349715351411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Sheet1!$B$833:$B$835</c:f>
              <c:strCache>
                <c:ptCount val="3"/>
                <c:pt idx="0">
                  <c:v>Possui Conselho Municipal de Assistência Social?</c:v>
                </c:pt>
                <c:pt idx="1">
                  <c:v>Possui Plano Municipal de Assistência Social (PMAS) aprovado pelo Conselho Municipal de Assistência Social?</c:v>
                </c:pt>
                <c:pt idx="2">
                  <c:v>O município possui Fundo Municipal de Assistência Social (FMAS)?</c:v>
                </c:pt>
              </c:strCache>
            </c:strRef>
          </c:cat>
          <c:val>
            <c:numRef>
              <c:f>Sheet1!$D$833:$D$835</c:f>
              <c:numCache>
                <c:formatCode>General</c:formatCode>
                <c:ptCount val="3"/>
                <c:pt idx="0">
                  <c:v>821</c:v>
                </c:pt>
                <c:pt idx="1">
                  <c:v>662</c:v>
                </c:pt>
                <c:pt idx="2">
                  <c:v>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770240"/>
        <c:axId val="69776128"/>
        <c:axId val="0"/>
      </c:bar3DChart>
      <c:catAx>
        <c:axId val="69770240"/>
        <c:scaling>
          <c:orientation val="minMax"/>
        </c:scaling>
        <c:delete val="0"/>
        <c:axPos val="b"/>
        <c:majorTickMark val="out"/>
        <c:minorTickMark val="none"/>
        <c:tickLblPos val="nextTo"/>
        <c:crossAx val="69776128"/>
        <c:crosses val="autoZero"/>
        <c:auto val="1"/>
        <c:lblAlgn val="ctr"/>
        <c:lblOffset val="100"/>
        <c:noMultiLvlLbl val="0"/>
      </c:catAx>
      <c:valAx>
        <c:axId val="697761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9770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670501257436043E-2"/>
          <c:y val="0.11748576757059785"/>
          <c:w val="0.89535771277938814"/>
          <c:h val="0.667608248796002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Sheet1!$C$832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23500419145348E-2"/>
                  <c:y val="-5.286859540676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223500419145348E-2"/>
                  <c:y val="-3.230858608191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826857621880397E-2"/>
                  <c:y val="-3.8182874460444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Sheet1!$B$833:$B$835</c:f>
              <c:strCache>
                <c:ptCount val="3"/>
                <c:pt idx="0">
                  <c:v>Possui Conselho Municipal de Assistência Social?</c:v>
                </c:pt>
                <c:pt idx="1">
                  <c:v>Possui Plano Municipal de Assistência Social (PMAS) aprovado pelo Conselho Municipal de Assistência Social?</c:v>
                </c:pt>
                <c:pt idx="2">
                  <c:v>O município possui Fundo Municipal de Assistência Social (FMAS)?</c:v>
                </c:pt>
              </c:strCache>
            </c:strRef>
          </c:cat>
          <c:val>
            <c:numRef>
              <c:f>Sheet1!$C$833:$C$835</c:f>
              <c:numCache>
                <c:formatCode>General</c:formatCode>
                <c:ptCount val="3"/>
                <c:pt idx="0">
                  <c:v>812</c:v>
                </c:pt>
                <c:pt idx="1">
                  <c:v>711</c:v>
                </c:pt>
                <c:pt idx="2">
                  <c:v>807</c:v>
                </c:pt>
              </c:numCache>
            </c:numRef>
          </c:val>
        </c:ser>
        <c:ser>
          <c:idx val="1"/>
          <c:order val="1"/>
          <c:tx>
            <c:strRef>
              <c:f>Sheet1!$D$832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223500419145377E-2"/>
                  <c:y val="-4.6994307028239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43643635555645E-2"/>
                  <c:y val="-4.6994307028239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447000838290695E-2"/>
                  <c:y val="-2.349715351411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Sheet1!$B$833:$B$835</c:f>
              <c:strCache>
                <c:ptCount val="3"/>
                <c:pt idx="0">
                  <c:v>Possui Conselho Municipal de Assistência Social?</c:v>
                </c:pt>
                <c:pt idx="1">
                  <c:v>Possui Plano Municipal de Assistência Social (PMAS) aprovado pelo Conselho Municipal de Assistência Social?</c:v>
                </c:pt>
                <c:pt idx="2">
                  <c:v>O município possui Fundo Municipal de Assistência Social (FMAS)?</c:v>
                </c:pt>
              </c:strCache>
            </c:strRef>
          </c:cat>
          <c:val>
            <c:numRef>
              <c:f>Sheet1!$D$833:$D$835</c:f>
              <c:numCache>
                <c:formatCode>General</c:formatCode>
                <c:ptCount val="3"/>
                <c:pt idx="0">
                  <c:v>821</c:v>
                </c:pt>
                <c:pt idx="1">
                  <c:v>662</c:v>
                </c:pt>
                <c:pt idx="2">
                  <c:v>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112384"/>
        <c:axId val="70113920"/>
        <c:axId val="0"/>
      </c:bar3DChart>
      <c:catAx>
        <c:axId val="70112384"/>
        <c:scaling>
          <c:orientation val="minMax"/>
        </c:scaling>
        <c:delete val="0"/>
        <c:axPos val="b"/>
        <c:majorTickMark val="out"/>
        <c:minorTickMark val="none"/>
        <c:tickLblPos val="nextTo"/>
        <c:crossAx val="70113920"/>
        <c:crosses val="autoZero"/>
        <c:auto val="1"/>
        <c:lblAlgn val="ctr"/>
        <c:lblOffset val="100"/>
        <c:noMultiLvlLbl val="0"/>
      </c:catAx>
      <c:valAx>
        <c:axId val="70113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0112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544988494771849E-2"/>
          <c:y val="4.8840727098698432E-2"/>
          <c:w val="0.94516700346608151"/>
          <c:h val="0.77464982523309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Plan1!$A$29</c:f>
              <c:strCache>
                <c:ptCount val="1"/>
                <c:pt idx="0">
                  <c:v>não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47803797576045E-2"/>
                  <c:y val="-3.798723218787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889125432508918E-3"/>
                  <c:y val="-2.442036354934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711300346007601E-2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Plan1!$B$28:$D$28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Plan1!$B$29:$D$29</c:f>
              <c:numCache>
                <c:formatCode>0%</c:formatCode>
                <c:ptCount val="3"/>
                <c:pt idx="0">
                  <c:v>0.64</c:v>
                </c:pt>
                <c:pt idx="1">
                  <c:v>0.26</c:v>
                </c:pt>
                <c:pt idx="2">
                  <c:v>0.10571081409477522</c:v>
                </c:pt>
              </c:numCache>
            </c:numRef>
          </c:val>
        </c:ser>
        <c:ser>
          <c:idx val="1"/>
          <c:order val="1"/>
          <c:tx>
            <c:strRef>
              <c:f>Plan1!$A$30</c:f>
              <c:strCache>
                <c:ptCount val="1"/>
                <c:pt idx="0">
                  <c:v>Sim, como filial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77759728398547E-2"/>
                  <c:y val="-3.1763351080649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334752595057012E-3"/>
                  <c:y val="-4.0700605915582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Plan1!$B$28:$D$28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Plan1!$B$30:$D$30</c:f>
              <c:numCache>
                <c:formatCode>0%</c:formatCode>
                <c:ptCount val="3"/>
                <c:pt idx="0">
                  <c:v>0.27</c:v>
                </c:pt>
                <c:pt idx="1">
                  <c:v>0.65</c:v>
                </c:pt>
                <c:pt idx="2">
                  <c:v>5.9538274605103282E-2</c:v>
                </c:pt>
              </c:numCache>
            </c:numRef>
          </c:val>
        </c:ser>
        <c:ser>
          <c:idx val="2"/>
          <c:order val="2"/>
          <c:tx>
            <c:strRef>
              <c:f>Plan1!$A$31</c:f>
              <c:strCache>
                <c:ptCount val="1"/>
                <c:pt idx="0">
                  <c:v>Sim, como matriz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30021288925855E-2"/>
                  <c:y val="-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Plan1!$B$28:$D$28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Plan1!$B$31:$D$31</c:f>
              <c:numCache>
                <c:formatCode>0%</c:formatCode>
                <c:ptCount val="3"/>
                <c:pt idx="0">
                  <c:v>0.08</c:v>
                </c:pt>
                <c:pt idx="1">
                  <c:v>0.08</c:v>
                </c:pt>
                <c:pt idx="2">
                  <c:v>0.83475091130012147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201728"/>
        <c:axId val="70203264"/>
        <c:axId val="0"/>
      </c:bar3DChart>
      <c:catAx>
        <c:axId val="7020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70203264"/>
        <c:crosses val="autoZero"/>
        <c:auto val="1"/>
        <c:lblAlgn val="ctr"/>
        <c:lblOffset val="100"/>
        <c:noMultiLvlLbl val="0"/>
      </c:catAx>
      <c:valAx>
        <c:axId val="702032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0201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829026004117662"/>
          <c:y val="0.91521048943279804"/>
          <c:w val="0.51402872153344314"/>
          <c:h val="7.6649389384085526E-2"/>
        </c:manualLayout>
      </c:layout>
      <c:overlay val="0"/>
      <c:txPr>
        <a:bodyPr/>
        <a:lstStyle/>
        <a:p>
          <a:pPr>
            <a:defRPr sz="16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555555555555558E-3"/>
          <c:y val="1.7770795311294659E-2"/>
          <c:w val="0.9937097550306212"/>
          <c:h val="0.698923309939980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Plan2!$B$1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Plan2!$A$2:$A$5</c:f>
              <c:strCache>
                <c:ptCount val="4"/>
                <c:pt idx="0">
                  <c:v>Prefeito </c:v>
                </c:pt>
                <c:pt idx="1">
                  <c:v>O Secretário(a) Municipal de Assistência Social</c:v>
                </c:pt>
                <c:pt idx="2">
                  <c:v>Outro funcionário da Secretaria de Assistência Soc</c:v>
                </c:pt>
                <c:pt idx="3">
                  <c:v>Secretário ou técnico de outra área</c:v>
                </c:pt>
              </c:strCache>
            </c:strRef>
          </c:cat>
          <c:val>
            <c:numRef>
              <c:f>Plan2!$B$2:$B$5</c:f>
              <c:numCache>
                <c:formatCode>0%</c:formatCode>
                <c:ptCount val="4"/>
                <c:pt idx="0">
                  <c:v>0.67</c:v>
                </c:pt>
                <c:pt idx="1">
                  <c:v>0.26</c:v>
                </c:pt>
                <c:pt idx="2">
                  <c:v>0.01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Plan2!$C$1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222222222222223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Plan2!$A$2:$A$5</c:f>
              <c:strCache>
                <c:ptCount val="4"/>
                <c:pt idx="0">
                  <c:v>Prefeito </c:v>
                </c:pt>
                <c:pt idx="1">
                  <c:v>O Secretário(a) Municipal de Assistência Social</c:v>
                </c:pt>
                <c:pt idx="2">
                  <c:v>Outro funcionário da Secretaria de Assistência Soc</c:v>
                </c:pt>
                <c:pt idx="3">
                  <c:v>Secretário ou técnico de outra área</c:v>
                </c:pt>
              </c:strCache>
            </c:strRef>
          </c:cat>
          <c:val>
            <c:numRef>
              <c:f>Plan2!$C$2:$C$5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0.37</c:v>
                </c:pt>
                <c:pt idx="2">
                  <c:v>0.01</c:v>
                </c:pt>
                <c:pt idx="3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Plan2!$D$1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Plan2!$A$2:$A$5</c:f>
              <c:strCache>
                <c:ptCount val="4"/>
                <c:pt idx="0">
                  <c:v>Prefeito </c:v>
                </c:pt>
                <c:pt idx="1">
                  <c:v>O Secretário(a) Municipal de Assistência Social</c:v>
                </c:pt>
                <c:pt idx="2">
                  <c:v>Outro funcionário da Secretaria de Assistência Soc</c:v>
                </c:pt>
                <c:pt idx="3">
                  <c:v>Secretário ou técnico de outra área</c:v>
                </c:pt>
              </c:strCache>
            </c:strRef>
          </c:cat>
          <c:val>
            <c:numRef>
              <c:f>Plan2!$D$2:$D$5</c:f>
              <c:numCache>
                <c:formatCode>0%</c:formatCode>
                <c:ptCount val="4"/>
                <c:pt idx="0">
                  <c:v>0.4106925880923451</c:v>
                </c:pt>
                <c:pt idx="1">
                  <c:v>0.54799513973268532</c:v>
                </c:pt>
                <c:pt idx="2">
                  <c:v>1.0935601458080195E-2</c:v>
                </c:pt>
                <c:pt idx="3">
                  <c:v>3.0376670716889428E-2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890880"/>
        <c:axId val="76892416"/>
        <c:axId val="0"/>
      </c:bar3DChart>
      <c:catAx>
        <c:axId val="76890880"/>
        <c:scaling>
          <c:orientation val="minMax"/>
        </c:scaling>
        <c:delete val="0"/>
        <c:axPos val="b"/>
        <c:majorTickMark val="out"/>
        <c:minorTickMark val="none"/>
        <c:tickLblPos val="nextTo"/>
        <c:crossAx val="76892416"/>
        <c:crosses val="autoZero"/>
        <c:auto val="1"/>
        <c:lblAlgn val="ctr"/>
        <c:lblOffset val="100"/>
        <c:noMultiLvlLbl val="0"/>
      </c:catAx>
      <c:valAx>
        <c:axId val="76892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689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508389393515664"/>
          <c:y val="0.87980065476302471"/>
          <c:w val="0.5785124671916011"/>
          <c:h val="0.116892315543890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27296587926499E-2"/>
          <c:y val="6.3338179180302295E-2"/>
          <c:w val="0.88059558180227482"/>
          <c:h val="0.62839356233145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Plan2!$B$1</c:f>
              <c:strCache>
                <c:ptCount val="1"/>
                <c:pt idx="0">
                  <c:v>Censo SUAS 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Plan2!$A$2:$A$6</c:f>
              <c:strCache>
                <c:ptCount val="5"/>
                <c:pt idx="0">
                  <c:v>Nenhuma</c:v>
                </c:pt>
                <c:pt idx="1">
                  <c:v>Uma </c:v>
                </c:pt>
                <c:pt idx="2">
                  <c:v>Duas a três</c:v>
                </c:pt>
                <c:pt idx="3">
                  <c:v>Quatro a seis </c:v>
                </c:pt>
                <c:pt idx="4">
                  <c:v>Mais de seis </c:v>
                </c:pt>
              </c:strCache>
            </c:strRef>
          </c:cat>
          <c:val>
            <c:numRef>
              <c:f>Plan2!$B$2:$B$6</c:f>
              <c:numCache>
                <c:formatCode>0%</c:formatCode>
                <c:ptCount val="5"/>
                <c:pt idx="0">
                  <c:v>0.83475091130012147</c:v>
                </c:pt>
                <c:pt idx="1">
                  <c:v>0.11057108140947752</c:v>
                </c:pt>
                <c:pt idx="2">
                  <c:v>4.7387606318347507E-2</c:v>
                </c:pt>
                <c:pt idx="3">
                  <c:v>6.0753341433778859E-3</c:v>
                </c:pt>
                <c:pt idx="4">
                  <c:v>1.215066828675577E-3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286720"/>
        <c:axId val="70288512"/>
      </c:barChart>
      <c:catAx>
        <c:axId val="7028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70288512"/>
        <c:crosses val="autoZero"/>
        <c:auto val="1"/>
        <c:lblAlgn val="ctr"/>
        <c:lblOffset val="100"/>
        <c:noMultiLvlLbl val="0"/>
      </c:catAx>
      <c:valAx>
        <c:axId val="7028851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70286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068744676861049"/>
          <c:y val="0.82367022441524018"/>
          <c:w val="0.34345649481555568"/>
          <c:h val="7.20793644167673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Plan1!$A$6</c:f>
              <c:strCache>
                <c:ptCount val="1"/>
                <c:pt idx="0">
                  <c:v>Sim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Plan1!$B$5:$C$5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Plan1!$B$6:$C$6</c:f>
              <c:numCache>
                <c:formatCode>0%</c:formatCode>
                <c:ptCount val="2"/>
                <c:pt idx="0">
                  <c:v>0.51</c:v>
                </c:pt>
                <c:pt idx="1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Plan1!$A$7</c:f>
              <c:strCache>
                <c:ptCount val="1"/>
                <c:pt idx="0">
                  <c:v>Não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Plan1!$B$5:$C$5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Plan1!$B$7:$C$7</c:f>
              <c:numCache>
                <c:formatCode>0%</c:formatCode>
                <c:ptCount val="2"/>
                <c:pt idx="0">
                  <c:v>0.49</c:v>
                </c:pt>
                <c:pt idx="1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718464"/>
        <c:axId val="76720000"/>
        <c:axId val="0"/>
      </c:bar3DChart>
      <c:catAx>
        <c:axId val="76718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pt-BR"/>
          </a:p>
        </c:txPr>
        <c:crossAx val="76720000"/>
        <c:crosses val="autoZero"/>
        <c:auto val="1"/>
        <c:lblAlgn val="ctr"/>
        <c:lblOffset val="100"/>
        <c:noMultiLvlLbl val="0"/>
      </c:catAx>
      <c:valAx>
        <c:axId val="7672000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6718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49482840740468"/>
          <c:y val="3.6653060626115223E-2"/>
          <c:w val="0.4764015748031496"/>
          <c:h val="9.4290594030375888E-2"/>
        </c:manualLayout>
      </c:layout>
      <c:overlay val="0"/>
      <c:txPr>
        <a:bodyPr/>
        <a:lstStyle/>
        <a:p>
          <a:pPr>
            <a:defRPr sz="18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630045834150812E-3"/>
          <c:y val="6.9981503029877767E-2"/>
          <c:w val="0.96616794351455038"/>
          <c:h val="0.684365723496609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Plan2!$B$1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Plan2!$A$2:$A$6</c:f>
              <c:strCache>
                <c:ptCount val="5"/>
                <c:pt idx="0">
                  <c:v>PEQUENO I</c:v>
                </c:pt>
                <c:pt idx="1">
                  <c:v>PEQUENO II</c:v>
                </c:pt>
                <c:pt idx="2">
                  <c:v>MÉDIO</c:v>
                </c:pt>
                <c:pt idx="3">
                  <c:v>GRANDE</c:v>
                </c:pt>
                <c:pt idx="4">
                  <c:v>METRÓPOLE</c:v>
                </c:pt>
              </c:strCache>
            </c:strRef>
          </c:cat>
          <c:val>
            <c:numRef>
              <c:f>Plan2!$B$2:$B$6</c:f>
              <c:numCache>
                <c:formatCode>0%</c:formatCode>
                <c:ptCount val="5"/>
                <c:pt idx="0">
                  <c:v>0.45333333333333331</c:v>
                </c:pt>
                <c:pt idx="1">
                  <c:v>0.6428571428571429</c:v>
                </c:pt>
                <c:pt idx="2">
                  <c:v>0.86486486486486491</c:v>
                </c:pt>
                <c:pt idx="3">
                  <c:v>0.9642857142857143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Plan2!$C$1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-6.004061014497207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tx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672920400148774E-3"/>
                  <c:y val="-6.7545686413093581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tx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Plan2!$A$2:$A$6</c:f>
              <c:strCache>
                <c:ptCount val="5"/>
                <c:pt idx="0">
                  <c:v>PEQUENO I</c:v>
                </c:pt>
                <c:pt idx="1">
                  <c:v>PEQUENO II</c:v>
                </c:pt>
                <c:pt idx="2">
                  <c:v>MÉDIO</c:v>
                </c:pt>
                <c:pt idx="3">
                  <c:v>GRANDE</c:v>
                </c:pt>
                <c:pt idx="4">
                  <c:v>METRÓPOLE</c:v>
                </c:pt>
              </c:strCache>
            </c:strRef>
          </c:cat>
          <c:val>
            <c:numRef>
              <c:f>Plan2!$C$2:$C$6</c:f>
              <c:numCache>
                <c:formatCode>0%</c:formatCode>
                <c:ptCount val="5"/>
                <c:pt idx="0">
                  <c:v>0.45777777777777778</c:v>
                </c:pt>
                <c:pt idx="1">
                  <c:v>0.3125</c:v>
                </c:pt>
                <c:pt idx="2">
                  <c:v>0.1891891891891892</c:v>
                </c:pt>
                <c:pt idx="3">
                  <c:v>3.5714285714285712E-2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852224"/>
        <c:axId val="76866304"/>
      </c:barChart>
      <c:catAx>
        <c:axId val="7685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76866304"/>
        <c:crosses val="autoZero"/>
        <c:auto val="1"/>
        <c:lblAlgn val="ctr"/>
        <c:lblOffset val="100"/>
        <c:noMultiLvlLbl val="0"/>
      </c:catAx>
      <c:valAx>
        <c:axId val="768663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6852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01573347642224"/>
          <c:y val="0.91237937500121824"/>
          <c:w val="0.13554215016298427"/>
          <c:h val="8.4935738134359354E-2"/>
        </c:manualLayout>
      </c:layout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80E9C-9015-4223-AD57-C2577593509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08BF429-94ED-4F3A-9665-14614A599811}">
      <dgm:prSet phldrT="[Texto]"/>
      <dgm:spPr/>
      <dgm:t>
        <a:bodyPr/>
        <a:lstStyle/>
        <a:p>
          <a:r>
            <a:rPr lang="pt-BR" dirty="0" smtClean="0"/>
            <a:t>Consolidação do SUAS em Minas</a:t>
          </a:r>
          <a:endParaRPr lang="pt-BR" dirty="0"/>
        </a:p>
      </dgm:t>
    </dgm:pt>
    <dgm:pt modelId="{CE663E65-57DA-4583-A7B0-F36EAD564410}" type="parTrans" cxnId="{02BCE889-0BFA-4284-83CD-D73775B42D07}">
      <dgm:prSet/>
      <dgm:spPr/>
      <dgm:t>
        <a:bodyPr/>
        <a:lstStyle/>
        <a:p>
          <a:endParaRPr lang="pt-BR"/>
        </a:p>
      </dgm:t>
    </dgm:pt>
    <dgm:pt modelId="{053BDCD0-89D1-46B2-B872-22A710DF589F}" type="sibTrans" cxnId="{02BCE889-0BFA-4284-83CD-D73775B42D07}">
      <dgm:prSet/>
      <dgm:spPr/>
      <dgm:t>
        <a:bodyPr/>
        <a:lstStyle/>
        <a:p>
          <a:endParaRPr lang="pt-BR"/>
        </a:p>
      </dgm:t>
    </dgm:pt>
    <dgm:pt modelId="{C46B330A-42D1-47A9-947A-3A7ED5071ABF}">
      <dgm:prSet phldrT="[Texto]"/>
      <dgm:spPr/>
      <dgm:t>
        <a:bodyPr/>
        <a:lstStyle/>
        <a:p>
          <a:r>
            <a:rPr lang="pt-BR" dirty="0" smtClean="0"/>
            <a:t>Foco no cidadão: ampliação e melhoria da oferta de serviço, programas, projetos e benefícios</a:t>
          </a:r>
          <a:endParaRPr lang="pt-BR" dirty="0"/>
        </a:p>
      </dgm:t>
    </dgm:pt>
    <dgm:pt modelId="{57C9B108-8A2C-424F-82A1-CC468F2B44DC}" type="parTrans" cxnId="{309F7ACD-A3A5-4D20-B4D4-5762567C26CE}">
      <dgm:prSet/>
      <dgm:spPr/>
      <dgm:t>
        <a:bodyPr/>
        <a:lstStyle/>
        <a:p>
          <a:endParaRPr lang="pt-BR"/>
        </a:p>
      </dgm:t>
    </dgm:pt>
    <dgm:pt modelId="{61210EEA-4C19-43A0-BEBE-9FCCF8BDDC66}" type="sibTrans" cxnId="{309F7ACD-A3A5-4D20-B4D4-5762567C26CE}">
      <dgm:prSet/>
      <dgm:spPr/>
      <dgm:t>
        <a:bodyPr/>
        <a:lstStyle/>
        <a:p>
          <a:endParaRPr lang="pt-BR"/>
        </a:p>
      </dgm:t>
    </dgm:pt>
    <dgm:pt modelId="{5B5DF7DB-48E5-4097-80D4-D1EE1A326E16}">
      <dgm:prSet phldrT="[Texto]"/>
      <dgm:spPr/>
      <dgm:t>
        <a:bodyPr/>
        <a:lstStyle/>
        <a:p>
          <a:r>
            <a:rPr lang="pt-BR" dirty="0" smtClean="0"/>
            <a:t>Fortalecimento do Assessoramento Técnico</a:t>
          </a:r>
          <a:endParaRPr lang="pt-BR" dirty="0"/>
        </a:p>
      </dgm:t>
    </dgm:pt>
    <dgm:pt modelId="{5624DD1B-8190-4428-8AE6-F051C4CC1CFC}" type="parTrans" cxnId="{D53E5D9D-2992-4C33-BAED-C8DAE6538A96}">
      <dgm:prSet/>
      <dgm:spPr/>
      <dgm:t>
        <a:bodyPr/>
        <a:lstStyle/>
        <a:p>
          <a:endParaRPr lang="pt-BR"/>
        </a:p>
      </dgm:t>
    </dgm:pt>
    <dgm:pt modelId="{8DACFAC6-D0A4-421C-BEAB-5BAC8153A822}" type="sibTrans" cxnId="{D53E5D9D-2992-4C33-BAED-C8DAE6538A96}">
      <dgm:prSet/>
      <dgm:spPr/>
      <dgm:t>
        <a:bodyPr/>
        <a:lstStyle/>
        <a:p>
          <a:endParaRPr lang="pt-BR"/>
        </a:p>
      </dgm:t>
    </dgm:pt>
    <dgm:pt modelId="{CD529FDE-67DA-44BB-BA7D-5BFCF446AC58}">
      <dgm:prSet phldrT="[Texto]"/>
      <dgm:spPr/>
      <dgm:t>
        <a:bodyPr/>
        <a:lstStyle/>
        <a:p>
          <a:r>
            <a:rPr lang="pt-BR" dirty="0" smtClean="0"/>
            <a:t>Garantia do </a:t>
          </a:r>
          <a:r>
            <a:rPr lang="pt-BR" dirty="0" err="1" smtClean="0"/>
            <a:t>Cofinanciamento</a:t>
          </a:r>
          <a:endParaRPr lang="pt-BR" dirty="0"/>
        </a:p>
      </dgm:t>
    </dgm:pt>
    <dgm:pt modelId="{FF0BFDBA-F55D-484E-8E94-04FAD284EEA1}" type="parTrans" cxnId="{6F4507B2-9EC9-48F1-A8F2-6CF8872DF3B7}">
      <dgm:prSet/>
      <dgm:spPr/>
      <dgm:t>
        <a:bodyPr/>
        <a:lstStyle/>
        <a:p>
          <a:endParaRPr lang="pt-BR"/>
        </a:p>
      </dgm:t>
    </dgm:pt>
    <dgm:pt modelId="{6B47AD81-E2ED-4FC4-8384-14293B3EB36E}" type="sibTrans" cxnId="{6F4507B2-9EC9-48F1-A8F2-6CF8872DF3B7}">
      <dgm:prSet/>
      <dgm:spPr/>
      <dgm:t>
        <a:bodyPr/>
        <a:lstStyle/>
        <a:p>
          <a:endParaRPr lang="pt-BR"/>
        </a:p>
      </dgm:t>
    </dgm:pt>
    <dgm:pt modelId="{B4EE7B51-6794-4EA2-94D3-9FF90E6D59C7}" type="pres">
      <dgm:prSet presAssocID="{A9E80E9C-9015-4223-AD57-C2577593509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B95D139-D1FB-453B-8FF5-CB6F4222ECE5}" type="pres">
      <dgm:prSet presAssocID="{C08BF429-94ED-4F3A-9665-14614A599811}" presName="centerShape" presStyleLbl="node0" presStyleIdx="0" presStyleCnt="1"/>
      <dgm:spPr/>
      <dgm:t>
        <a:bodyPr/>
        <a:lstStyle/>
        <a:p>
          <a:endParaRPr lang="pt-BR"/>
        </a:p>
      </dgm:t>
    </dgm:pt>
    <dgm:pt modelId="{B1A61074-3454-4636-9A86-33D23675866C}" type="pres">
      <dgm:prSet presAssocID="{57C9B108-8A2C-424F-82A1-CC468F2B44DC}" presName="parTrans" presStyleLbl="bgSibTrans2D1" presStyleIdx="0" presStyleCnt="3"/>
      <dgm:spPr/>
      <dgm:t>
        <a:bodyPr/>
        <a:lstStyle/>
        <a:p>
          <a:endParaRPr lang="pt-BR"/>
        </a:p>
      </dgm:t>
    </dgm:pt>
    <dgm:pt modelId="{CB069C80-E5EF-4F1F-88CA-AD6B9B6D0613}" type="pres">
      <dgm:prSet presAssocID="{C46B330A-42D1-47A9-947A-3A7ED5071ABF}" presName="node" presStyleLbl="node1" presStyleIdx="0" presStyleCnt="3" custScaleX="124920" custScaleY="105099" custRadScaleRad="115876" custRadScaleInc="-422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53C6A9-B3CE-4B24-B7B1-09301B933776}" type="pres">
      <dgm:prSet presAssocID="{5624DD1B-8190-4428-8AE6-F051C4CC1CFC}" presName="parTrans" presStyleLbl="bgSibTrans2D1" presStyleIdx="1" presStyleCnt="3"/>
      <dgm:spPr/>
      <dgm:t>
        <a:bodyPr/>
        <a:lstStyle/>
        <a:p>
          <a:endParaRPr lang="pt-BR"/>
        </a:p>
      </dgm:t>
    </dgm:pt>
    <dgm:pt modelId="{22C71330-A5F7-459A-B459-91BE189F59C0}" type="pres">
      <dgm:prSet presAssocID="{5B5DF7DB-48E5-4097-80D4-D1EE1A326E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2A740D-8C52-4A02-A5F8-02E37C977B18}" type="pres">
      <dgm:prSet presAssocID="{FF0BFDBA-F55D-484E-8E94-04FAD284EEA1}" presName="parTrans" presStyleLbl="bgSibTrans2D1" presStyleIdx="2" presStyleCnt="3"/>
      <dgm:spPr/>
      <dgm:t>
        <a:bodyPr/>
        <a:lstStyle/>
        <a:p>
          <a:endParaRPr lang="pt-BR"/>
        </a:p>
      </dgm:t>
    </dgm:pt>
    <dgm:pt modelId="{84903159-2D70-4156-9A04-A4346D113301}" type="pres">
      <dgm:prSet presAssocID="{CD529FDE-67DA-44BB-BA7D-5BFCF446AC5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9B89E48-E14A-4B54-91AA-838EBBE24F35}" type="presOf" srcId="{C46B330A-42D1-47A9-947A-3A7ED5071ABF}" destId="{CB069C80-E5EF-4F1F-88CA-AD6B9B6D0613}" srcOrd="0" destOrd="0" presId="urn:microsoft.com/office/officeart/2005/8/layout/radial4"/>
    <dgm:cxn modelId="{709A7F6B-37F2-4181-8261-3C746C405B8C}" type="presOf" srcId="{57C9B108-8A2C-424F-82A1-CC468F2B44DC}" destId="{B1A61074-3454-4636-9A86-33D23675866C}" srcOrd="0" destOrd="0" presId="urn:microsoft.com/office/officeart/2005/8/layout/radial4"/>
    <dgm:cxn modelId="{E15BDBA0-4F30-42DA-8424-25DD3F5C03BD}" type="presOf" srcId="{A9E80E9C-9015-4223-AD57-C25775935099}" destId="{B4EE7B51-6794-4EA2-94D3-9FF90E6D59C7}" srcOrd="0" destOrd="0" presId="urn:microsoft.com/office/officeart/2005/8/layout/radial4"/>
    <dgm:cxn modelId="{D3EA205B-F77C-4273-B2A9-D6E17A47CE3E}" type="presOf" srcId="{CD529FDE-67DA-44BB-BA7D-5BFCF446AC58}" destId="{84903159-2D70-4156-9A04-A4346D113301}" srcOrd="0" destOrd="0" presId="urn:microsoft.com/office/officeart/2005/8/layout/radial4"/>
    <dgm:cxn modelId="{36A80AB1-4792-4A38-87AA-3813BB79E0AC}" type="presOf" srcId="{5624DD1B-8190-4428-8AE6-F051C4CC1CFC}" destId="{9F53C6A9-B3CE-4B24-B7B1-09301B933776}" srcOrd="0" destOrd="0" presId="urn:microsoft.com/office/officeart/2005/8/layout/radial4"/>
    <dgm:cxn modelId="{4F87DB72-D4CE-45E0-B17B-8125DB056CFA}" type="presOf" srcId="{5B5DF7DB-48E5-4097-80D4-D1EE1A326E16}" destId="{22C71330-A5F7-459A-B459-91BE189F59C0}" srcOrd="0" destOrd="0" presId="urn:microsoft.com/office/officeart/2005/8/layout/radial4"/>
    <dgm:cxn modelId="{3CBA39A5-5F67-43E9-88BC-0047366F886B}" type="presOf" srcId="{FF0BFDBA-F55D-484E-8E94-04FAD284EEA1}" destId="{ED2A740D-8C52-4A02-A5F8-02E37C977B18}" srcOrd="0" destOrd="0" presId="urn:microsoft.com/office/officeart/2005/8/layout/radial4"/>
    <dgm:cxn modelId="{D53E5D9D-2992-4C33-BAED-C8DAE6538A96}" srcId="{C08BF429-94ED-4F3A-9665-14614A599811}" destId="{5B5DF7DB-48E5-4097-80D4-D1EE1A326E16}" srcOrd="1" destOrd="0" parTransId="{5624DD1B-8190-4428-8AE6-F051C4CC1CFC}" sibTransId="{8DACFAC6-D0A4-421C-BEAB-5BAC8153A822}"/>
    <dgm:cxn modelId="{02BCE889-0BFA-4284-83CD-D73775B42D07}" srcId="{A9E80E9C-9015-4223-AD57-C25775935099}" destId="{C08BF429-94ED-4F3A-9665-14614A599811}" srcOrd="0" destOrd="0" parTransId="{CE663E65-57DA-4583-A7B0-F36EAD564410}" sibTransId="{053BDCD0-89D1-46B2-B872-22A710DF589F}"/>
    <dgm:cxn modelId="{52F2EB89-F88C-425E-B548-1CD294404E64}" type="presOf" srcId="{C08BF429-94ED-4F3A-9665-14614A599811}" destId="{4B95D139-D1FB-453B-8FF5-CB6F4222ECE5}" srcOrd="0" destOrd="0" presId="urn:microsoft.com/office/officeart/2005/8/layout/radial4"/>
    <dgm:cxn modelId="{6F4507B2-9EC9-48F1-A8F2-6CF8872DF3B7}" srcId="{C08BF429-94ED-4F3A-9665-14614A599811}" destId="{CD529FDE-67DA-44BB-BA7D-5BFCF446AC58}" srcOrd="2" destOrd="0" parTransId="{FF0BFDBA-F55D-484E-8E94-04FAD284EEA1}" sibTransId="{6B47AD81-E2ED-4FC4-8384-14293B3EB36E}"/>
    <dgm:cxn modelId="{309F7ACD-A3A5-4D20-B4D4-5762567C26CE}" srcId="{C08BF429-94ED-4F3A-9665-14614A599811}" destId="{C46B330A-42D1-47A9-947A-3A7ED5071ABF}" srcOrd="0" destOrd="0" parTransId="{57C9B108-8A2C-424F-82A1-CC468F2B44DC}" sibTransId="{61210EEA-4C19-43A0-BEBE-9FCCF8BDDC66}"/>
    <dgm:cxn modelId="{8D362F72-DF6B-4B7F-BA9B-82617B7B9FB4}" type="presParOf" srcId="{B4EE7B51-6794-4EA2-94D3-9FF90E6D59C7}" destId="{4B95D139-D1FB-453B-8FF5-CB6F4222ECE5}" srcOrd="0" destOrd="0" presId="urn:microsoft.com/office/officeart/2005/8/layout/radial4"/>
    <dgm:cxn modelId="{1CF3DC32-A899-4AEB-A832-083F75BA1BF5}" type="presParOf" srcId="{B4EE7B51-6794-4EA2-94D3-9FF90E6D59C7}" destId="{B1A61074-3454-4636-9A86-33D23675866C}" srcOrd="1" destOrd="0" presId="urn:microsoft.com/office/officeart/2005/8/layout/radial4"/>
    <dgm:cxn modelId="{D30B93C3-8795-4881-AEE3-0B5E9568D559}" type="presParOf" srcId="{B4EE7B51-6794-4EA2-94D3-9FF90E6D59C7}" destId="{CB069C80-E5EF-4F1F-88CA-AD6B9B6D0613}" srcOrd="2" destOrd="0" presId="urn:microsoft.com/office/officeart/2005/8/layout/radial4"/>
    <dgm:cxn modelId="{DC1BD85D-F6F5-4513-9CFE-E7317FF76BEE}" type="presParOf" srcId="{B4EE7B51-6794-4EA2-94D3-9FF90E6D59C7}" destId="{9F53C6A9-B3CE-4B24-B7B1-09301B933776}" srcOrd="3" destOrd="0" presId="urn:microsoft.com/office/officeart/2005/8/layout/radial4"/>
    <dgm:cxn modelId="{ABD3B410-1F24-4245-B236-14AAD9F79188}" type="presParOf" srcId="{B4EE7B51-6794-4EA2-94D3-9FF90E6D59C7}" destId="{22C71330-A5F7-459A-B459-91BE189F59C0}" srcOrd="4" destOrd="0" presId="urn:microsoft.com/office/officeart/2005/8/layout/radial4"/>
    <dgm:cxn modelId="{D954447A-4FD6-43F0-8C45-D6C23966FA05}" type="presParOf" srcId="{B4EE7B51-6794-4EA2-94D3-9FF90E6D59C7}" destId="{ED2A740D-8C52-4A02-A5F8-02E37C977B18}" srcOrd="5" destOrd="0" presId="urn:microsoft.com/office/officeart/2005/8/layout/radial4"/>
    <dgm:cxn modelId="{577FA4F2-6C1C-4722-8798-2B442EF128F5}" type="presParOf" srcId="{B4EE7B51-6794-4EA2-94D3-9FF90E6D59C7}" destId="{84903159-2D70-4156-9A04-A4346D11330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F5A27-A913-42EF-993F-94F9C40B076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48EED789-AADB-43FC-B889-855693B2C0DD}">
      <dgm:prSet phldrT="[Texto]"/>
      <dgm:spPr/>
      <dgm:t>
        <a:bodyPr/>
        <a:lstStyle/>
        <a:p>
          <a:r>
            <a:rPr lang="pt-BR" dirty="0" smtClean="0"/>
            <a:t> </a:t>
          </a:r>
          <a:endParaRPr lang="pt-BR" dirty="0"/>
        </a:p>
      </dgm:t>
    </dgm:pt>
    <dgm:pt modelId="{3521C77A-B250-4E1B-A3E8-C5F296CA28DB}" type="parTrans" cxnId="{604AD72E-7D6B-4F7E-B682-6E26CFC1DA23}">
      <dgm:prSet/>
      <dgm:spPr/>
      <dgm:t>
        <a:bodyPr/>
        <a:lstStyle/>
        <a:p>
          <a:endParaRPr lang="pt-BR"/>
        </a:p>
      </dgm:t>
    </dgm:pt>
    <dgm:pt modelId="{6F51B2ED-FF48-4A54-BF2D-287017E93012}" type="sibTrans" cxnId="{604AD72E-7D6B-4F7E-B682-6E26CFC1DA23}">
      <dgm:prSet/>
      <dgm:spPr/>
      <dgm:t>
        <a:bodyPr/>
        <a:lstStyle/>
        <a:p>
          <a:endParaRPr lang="pt-BR"/>
        </a:p>
      </dgm:t>
    </dgm:pt>
    <dgm:pt modelId="{0F4E094D-F487-4731-8346-9B2D56748C1A}">
      <dgm:prSet phldrT="[Texto]"/>
      <dgm:spPr/>
      <dgm:t>
        <a:bodyPr/>
        <a:lstStyle/>
        <a:p>
          <a:r>
            <a:rPr lang="pt-BR" dirty="0" smtClean="0"/>
            <a:t>Criação e formalização do Plano de Apoio e Assessoramento Técnico aos municípios integrado (proteção básica, especial, controle social e gestão).</a:t>
          </a:r>
          <a:endParaRPr lang="pt-BR" dirty="0"/>
        </a:p>
      </dgm:t>
    </dgm:pt>
    <dgm:pt modelId="{2554E4DD-304B-4DA1-96BE-1A9C33E4F2E9}" type="parTrans" cxnId="{6C18CBB3-87EC-4A2F-88CA-E0A12BBF9199}">
      <dgm:prSet/>
      <dgm:spPr/>
      <dgm:t>
        <a:bodyPr/>
        <a:lstStyle/>
        <a:p>
          <a:endParaRPr lang="pt-BR"/>
        </a:p>
      </dgm:t>
    </dgm:pt>
    <dgm:pt modelId="{4D53DC40-FEDE-42F5-9369-59C1610C3823}" type="sibTrans" cxnId="{6C18CBB3-87EC-4A2F-88CA-E0A12BBF9199}">
      <dgm:prSet/>
      <dgm:spPr/>
      <dgm:t>
        <a:bodyPr/>
        <a:lstStyle/>
        <a:p>
          <a:endParaRPr lang="pt-BR"/>
        </a:p>
      </dgm:t>
    </dgm:pt>
    <dgm:pt modelId="{5166C8CA-AF50-407F-BE3A-E9F3AEF9ACA7}">
      <dgm:prSet phldrT="[Texto]"/>
      <dgm:spPr/>
      <dgm:t>
        <a:bodyPr/>
        <a:lstStyle/>
        <a:p>
          <a:r>
            <a:rPr lang="pt-BR" dirty="0" smtClean="0"/>
            <a:t> </a:t>
          </a:r>
          <a:endParaRPr lang="pt-BR" dirty="0"/>
        </a:p>
      </dgm:t>
    </dgm:pt>
    <dgm:pt modelId="{1EE62423-8FB6-4F9D-856B-FB0E7F1715C3}" type="parTrans" cxnId="{F491E6C5-CD27-44B5-AFEB-F09CADC3ABA5}">
      <dgm:prSet/>
      <dgm:spPr/>
      <dgm:t>
        <a:bodyPr/>
        <a:lstStyle/>
        <a:p>
          <a:endParaRPr lang="pt-BR"/>
        </a:p>
      </dgm:t>
    </dgm:pt>
    <dgm:pt modelId="{01DAC829-596D-4535-ACAF-7D4116318DC2}" type="sibTrans" cxnId="{F491E6C5-CD27-44B5-AFEB-F09CADC3ABA5}">
      <dgm:prSet/>
      <dgm:spPr/>
      <dgm:t>
        <a:bodyPr/>
        <a:lstStyle/>
        <a:p>
          <a:endParaRPr lang="pt-BR"/>
        </a:p>
      </dgm:t>
    </dgm:pt>
    <dgm:pt modelId="{BBEE2560-7C01-4DA6-A966-9B475AF53A01}">
      <dgm:prSet phldrT="[Texto]"/>
      <dgm:spPr/>
      <dgm:t>
        <a:bodyPr/>
        <a:lstStyle/>
        <a:p>
          <a:r>
            <a:rPr lang="pt-BR" dirty="0" smtClean="0"/>
            <a:t>Ampliação da equipe da Sedese com profissionais da área, com destaque para assistentes sociais e psicólogos, para compor as equipes da sede e das Diretorias Regionais da secretaria – nomeação dos candidatos do Concurso.</a:t>
          </a:r>
          <a:endParaRPr lang="pt-BR" dirty="0"/>
        </a:p>
      </dgm:t>
    </dgm:pt>
    <dgm:pt modelId="{371F2B95-C501-4246-87B8-2A8B13E1CB7E}" type="parTrans" cxnId="{FDA63845-094D-4E39-ACCC-76D5A6194E88}">
      <dgm:prSet/>
      <dgm:spPr/>
      <dgm:t>
        <a:bodyPr/>
        <a:lstStyle/>
        <a:p>
          <a:endParaRPr lang="pt-BR"/>
        </a:p>
      </dgm:t>
    </dgm:pt>
    <dgm:pt modelId="{90E287E9-F93B-4431-A3E8-8F2378ACD914}" type="sibTrans" cxnId="{FDA63845-094D-4E39-ACCC-76D5A6194E88}">
      <dgm:prSet/>
      <dgm:spPr/>
      <dgm:t>
        <a:bodyPr/>
        <a:lstStyle/>
        <a:p>
          <a:endParaRPr lang="pt-BR"/>
        </a:p>
      </dgm:t>
    </dgm:pt>
    <dgm:pt modelId="{0F4976B8-BBB6-4BD5-8D78-38F9525A5FFE}">
      <dgm:prSet phldrT="[Texto]"/>
      <dgm:spPr/>
      <dgm:t>
        <a:bodyPr/>
        <a:lstStyle/>
        <a:p>
          <a:r>
            <a:rPr lang="pt-BR" dirty="0" smtClean="0"/>
            <a:t> </a:t>
          </a:r>
          <a:endParaRPr lang="pt-BR" dirty="0"/>
        </a:p>
      </dgm:t>
    </dgm:pt>
    <dgm:pt modelId="{99145BEF-C06E-4209-BCD9-6E941BA57A45}" type="parTrans" cxnId="{353BA7DA-7209-4DF9-839D-F8B0E9920A9D}">
      <dgm:prSet/>
      <dgm:spPr/>
      <dgm:t>
        <a:bodyPr/>
        <a:lstStyle/>
        <a:p>
          <a:endParaRPr lang="pt-BR"/>
        </a:p>
      </dgm:t>
    </dgm:pt>
    <dgm:pt modelId="{50E4F234-95B2-4306-A741-A4B15AD773CB}" type="sibTrans" cxnId="{353BA7DA-7209-4DF9-839D-F8B0E9920A9D}">
      <dgm:prSet/>
      <dgm:spPr/>
      <dgm:t>
        <a:bodyPr/>
        <a:lstStyle/>
        <a:p>
          <a:endParaRPr lang="pt-BR"/>
        </a:p>
      </dgm:t>
    </dgm:pt>
    <dgm:pt modelId="{22AD60A5-9102-4FD3-93A3-258748289C0D}">
      <dgm:prSet phldrT="[Texto]"/>
      <dgm:spPr/>
      <dgm:t>
        <a:bodyPr/>
        <a:lstStyle/>
        <a:p>
          <a:r>
            <a:rPr lang="pt-BR" dirty="0" smtClean="0"/>
            <a:t>Fortalecer a estrutura e a relação com as Diretorias Regionais da Sedese, para criar fluxos de monitoramento e assessoramento técnico e de gestão regionalizada.</a:t>
          </a:r>
          <a:endParaRPr lang="pt-BR" dirty="0"/>
        </a:p>
      </dgm:t>
    </dgm:pt>
    <dgm:pt modelId="{69A64EEB-80F2-4013-8924-268014E2EEFB}" type="parTrans" cxnId="{DDFEA5BB-A29D-4286-AE2D-127F10CEF77C}">
      <dgm:prSet/>
      <dgm:spPr/>
      <dgm:t>
        <a:bodyPr/>
        <a:lstStyle/>
        <a:p>
          <a:endParaRPr lang="pt-BR"/>
        </a:p>
      </dgm:t>
    </dgm:pt>
    <dgm:pt modelId="{DAAA8DEC-FFB8-40D1-B8C9-946C0DD77AF2}" type="sibTrans" cxnId="{DDFEA5BB-A29D-4286-AE2D-127F10CEF77C}">
      <dgm:prSet/>
      <dgm:spPr/>
      <dgm:t>
        <a:bodyPr/>
        <a:lstStyle/>
        <a:p>
          <a:endParaRPr lang="pt-BR"/>
        </a:p>
      </dgm:t>
    </dgm:pt>
    <dgm:pt modelId="{CD3DE898-D992-4E8B-84A8-D786D4103712}">
      <dgm:prSet phldrT="[Texto]"/>
      <dgm:spPr/>
      <dgm:t>
        <a:bodyPr/>
        <a:lstStyle/>
        <a:p>
          <a:r>
            <a:rPr lang="pt-BR" dirty="0" smtClean="0"/>
            <a:t>Assessoramento técnico aos municípios para alcance das metas do Pacto de Aprimoramento da Gestão.</a:t>
          </a:r>
          <a:endParaRPr lang="pt-BR" dirty="0"/>
        </a:p>
      </dgm:t>
    </dgm:pt>
    <dgm:pt modelId="{D02EF509-66F6-4DF3-969F-B4CA9FE72AB3}" type="parTrans" cxnId="{881A034E-FF4A-4228-A5E1-45DA72DAAE95}">
      <dgm:prSet/>
      <dgm:spPr/>
      <dgm:t>
        <a:bodyPr/>
        <a:lstStyle/>
        <a:p>
          <a:endParaRPr lang="pt-BR"/>
        </a:p>
      </dgm:t>
    </dgm:pt>
    <dgm:pt modelId="{B5BD5A83-E2B0-4252-AB67-BA80A48989B2}" type="sibTrans" cxnId="{881A034E-FF4A-4228-A5E1-45DA72DAAE95}">
      <dgm:prSet/>
      <dgm:spPr/>
      <dgm:t>
        <a:bodyPr/>
        <a:lstStyle/>
        <a:p>
          <a:endParaRPr lang="pt-BR"/>
        </a:p>
      </dgm:t>
    </dgm:pt>
    <dgm:pt modelId="{3BBE7E55-6021-46E1-A2D4-6CB003F6845D}" type="pres">
      <dgm:prSet presAssocID="{288F5A27-A913-42EF-993F-94F9C40B07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A61C55-0E73-4EB1-95E8-F7CE7E2A3A49}" type="pres">
      <dgm:prSet presAssocID="{48EED789-AADB-43FC-B889-855693B2C0DD}" presName="composite" presStyleCnt="0"/>
      <dgm:spPr/>
    </dgm:pt>
    <dgm:pt modelId="{7563E034-8D75-4F73-A40A-E8E38E88AB61}" type="pres">
      <dgm:prSet presAssocID="{48EED789-AADB-43FC-B889-855693B2C0D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293B33-A98D-418A-BF25-5A0CC13049ED}" type="pres">
      <dgm:prSet presAssocID="{48EED789-AADB-43FC-B889-855693B2C0D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1A88B2-FEA7-4678-A423-B86D03A11D34}" type="pres">
      <dgm:prSet presAssocID="{6F51B2ED-FF48-4A54-BF2D-287017E93012}" presName="sp" presStyleCnt="0"/>
      <dgm:spPr/>
    </dgm:pt>
    <dgm:pt modelId="{4639352D-6C5F-4040-9163-FF84E478BD23}" type="pres">
      <dgm:prSet presAssocID="{5166C8CA-AF50-407F-BE3A-E9F3AEF9ACA7}" presName="composite" presStyleCnt="0"/>
      <dgm:spPr/>
    </dgm:pt>
    <dgm:pt modelId="{01906EE9-905F-48DE-96BB-067E75199919}" type="pres">
      <dgm:prSet presAssocID="{5166C8CA-AF50-407F-BE3A-E9F3AEF9ACA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7A5275-D5FB-421D-AF5C-7903D3C062B8}" type="pres">
      <dgm:prSet presAssocID="{5166C8CA-AF50-407F-BE3A-E9F3AEF9ACA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0EB0F1-B9A4-43A6-948A-9BB2B19292FF}" type="pres">
      <dgm:prSet presAssocID="{01DAC829-596D-4535-ACAF-7D4116318DC2}" presName="sp" presStyleCnt="0"/>
      <dgm:spPr/>
    </dgm:pt>
    <dgm:pt modelId="{2EC25D56-F365-457A-8EFB-093E2C4350AF}" type="pres">
      <dgm:prSet presAssocID="{0F4976B8-BBB6-4BD5-8D78-38F9525A5FFE}" presName="composite" presStyleCnt="0"/>
      <dgm:spPr/>
    </dgm:pt>
    <dgm:pt modelId="{5CDEF7DE-FCDF-40C8-93A1-C31BAD6E0B24}" type="pres">
      <dgm:prSet presAssocID="{0F4976B8-BBB6-4BD5-8D78-38F9525A5F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DB77A0-0EA8-463A-AD94-53FE344ECC64}" type="pres">
      <dgm:prSet presAssocID="{0F4976B8-BBB6-4BD5-8D78-38F9525A5F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9F3A140-FAE9-483B-A572-9BAF014DE042}" type="presOf" srcId="{288F5A27-A913-42EF-993F-94F9C40B076A}" destId="{3BBE7E55-6021-46E1-A2D4-6CB003F6845D}" srcOrd="0" destOrd="0" presId="urn:microsoft.com/office/officeart/2005/8/layout/chevron2"/>
    <dgm:cxn modelId="{604AD72E-7D6B-4F7E-B682-6E26CFC1DA23}" srcId="{288F5A27-A913-42EF-993F-94F9C40B076A}" destId="{48EED789-AADB-43FC-B889-855693B2C0DD}" srcOrd="0" destOrd="0" parTransId="{3521C77A-B250-4E1B-A3E8-C5F296CA28DB}" sibTransId="{6F51B2ED-FF48-4A54-BF2D-287017E93012}"/>
    <dgm:cxn modelId="{6D07C553-EFE6-42D0-8600-ECCFDD4C1195}" type="presOf" srcId="{CD3DE898-D992-4E8B-84A8-D786D4103712}" destId="{2F293B33-A98D-418A-BF25-5A0CC13049ED}" srcOrd="0" destOrd="1" presId="urn:microsoft.com/office/officeart/2005/8/layout/chevron2"/>
    <dgm:cxn modelId="{DDFEA5BB-A29D-4286-AE2D-127F10CEF77C}" srcId="{0F4976B8-BBB6-4BD5-8D78-38F9525A5FFE}" destId="{22AD60A5-9102-4FD3-93A3-258748289C0D}" srcOrd="0" destOrd="0" parTransId="{69A64EEB-80F2-4013-8924-268014E2EEFB}" sibTransId="{DAAA8DEC-FFB8-40D1-B8C9-946C0DD77AF2}"/>
    <dgm:cxn modelId="{2C4251DE-5472-4C46-930C-E631E7E137AF}" type="presOf" srcId="{BBEE2560-7C01-4DA6-A966-9B475AF53A01}" destId="{807A5275-D5FB-421D-AF5C-7903D3C062B8}" srcOrd="0" destOrd="0" presId="urn:microsoft.com/office/officeart/2005/8/layout/chevron2"/>
    <dgm:cxn modelId="{0B3E5295-EC74-456D-AFAF-3115A91A3E3E}" type="presOf" srcId="{5166C8CA-AF50-407F-BE3A-E9F3AEF9ACA7}" destId="{01906EE9-905F-48DE-96BB-067E75199919}" srcOrd="0" destOrd="0" presId="urn:microsoft.com/office/officeart/2005/8/layout/chevron2"/>
    <dgm:cxn modelId="{FDA63845-094D-4E39-ACCC-76D5A6194E88}" srcId="{5166C8CA-AF50-407F-BE3A-E9F3AEF9ACA7}" destId="{BBEE2560-7C01-4DA6-A966-9B475AF53A01}" srcOrd="0" destOrd="0" parTransId="{371F2B95-C501-4246-87B8-2A8B13E1CB7E}" sibTransId="{90E287E9-F93B-4431-A3E8-8F2378ACD914}"/>
    <dgm:cxn modelId="{213B0997-0E1A-4647-B5D3-5108E39FDFEE}" type="presOf" srcId="{22AD60A5-9102-4FD3-93A3-258748289C0D}" destId="{9FDB77A0-0EA8-463A-AD94-53FE344ECC64}" srcOrd="0" destOrd="0" presId="urn:microsoft.com/office/officeart/2005/8/layout/chevron2"/>
    <dgm:cxn modelId="{84D94B8F-6BE9-4969-9BC2-22C4624AD74C}" type="presOf" srcId="{0F4976B8-BBB6-4BD5-8D78-38F9525A5FFE}" destId="{5CDEF7DE-FCDF-40C8-93A1-C31BAD6E0B24}" srcOrd="0" destOrd="0" presId="urn:microsoft.com/office/officeart/2005/8/layout/chevron2"/>
    <dgm:cxn modelId="{DB8D0569-A58E-449F-BBDB-21FF53A269A9}" type="presOf" srcId="{48EED789-AADB-43FC-B889-855693B2C0DD}" destId="{7563E034-8D75-4F73-A40A-E8E38E88AB61}" srcOrd="0" destOrd="0" presId="urn:microsoft.com/office/officeart/2005/8/layout/chevron2"/>
    <dgm:cxn modelId="{17DC518D-F276-4490-9E72-BF2CE97765D7}" type="presOf" srcId="{0F4E094D-F487-4731-8346-9B2D56748C1A}" destId="{2F293B33-A98D-418A-BF25-5A0CC13049ED}" srcOrd="0" destOrd="0" presId="urn:microsoft.com/office/officeart/2005/8/layout/chevron2"/>
    <dgm:cxn modelId="{881A034E-FF4A-4228-A5E1-45DA72DAAE95}" srcId="{48EED789-AADB-43FC-B889-855693B2C0DD}" destId="{CD3DE898-D992-4E8B-84A8-D786D4103712}" srcOrd="1" destOrd="0" parTransId="{D02EF509-66F6-4DF3-969F-B4CA9FE72AB3}" sibTransId="{B5BD5A83-E2B0-4252-AB67-BA80A48989B2}"/>
    <dgm:cxn modelId="{6C18CBB3-87EC-4A2F-88CA-E0A12BBF9199}" srcId="{48EED789-AADB-43FC-B889-855693B2C0DD}" destId="{0F4E094D-F487-4731-8346-9B2D56748C1A}" srcOrd="0" destOrd="0" parTransId="{2554E4DD-304B-4DA1-96BE-1A9C33E4F2E9}" sibTransId="{4D53DC40-FEDE-42F5-9369-59C1610C3823}"/>
    <dgm:cxn modelId="{353BA7DA-7209-4DF9-839D-F8B0E9920A9D}" srcId="{288F5A27-A913-42EF-993F-94F9C40B076A}" destId="{0F4976B8-BBB6-4BD5-8D78-38F9525A5FFE}" srcOrd="2" destOrd="0" parTransId="{99145BEF-C06E-4209-BCD9-6E941BA57A45}" sibTransId="{50E4F234-95B2-4306-A741-A4B15AD773CB}"/>
    <dgm:cxn modelId="{F491E6C5-CD27-44B5-AFEB-F09CADC3ABA5}" srcId="{288F5A27-A913-42EF-993F-94F9C40B076A}" destId="{5166C8CA-AF50-407F-BE3A-E9F3AEF9ACA7}" srcOrd="1" destOrd="0" parTransId="{1EE62423-8FB6-4F9D-856B-FB0E7F1715C3}" sibTransId="{01DAC829-596D-4535-ACAF-7D4116318DC2}"/>
    <dgm:cxn modelId="{5A72B778-9466-4541-B6C1-CC4958028A2B}" type="presParOf" srcId="{3BBE7E55-6021-46E1-A2D4-6CB003F6845D}" destId="{0CA61C55-0E73-4EB1-95E8-F7CE7E2A3A49}" srcOrd="0" destOrd="0" presId="urn:microsoft.com/office/officeart/2005/8/layout/chevron2"/>
    <dgm:cxn modelId="{17358FB4-4D44-4746-9947-A7BBD37BB23F}" type="presParOf" srcId="{0CA61C55-0E73-4EB1-95E8-F7CE7E2A3A49}" destId="{7563E034-8D75-4F73-A40A-E8E38E88AB61}" srcOrd="0" destOrd="0" presId="urn:microsoft.com/office/officeart/2005/8/layout/chevron2"/>
    <dgm:cxn modelId="{33EDC520-9EF6-439B-886B-1C9F824DDE9E}" type="presParOf" srcId="{0CA61C55-0E73-4EB1-95E8-F7CE7E2A3A49}" destId="{2F293B33-A98D-418A-BF25-5A0CC13049ED}" srcOrd="1" destOrd="0" presId="urn:microsoft.com/office/officeart/2005/8/layout/chevron2"/>
    <dgm:cxn modelId="{3B9551AF-C5C9-4BCE-8AB1-51F134795FD2}" type="presParOf" srcId="{3BBE7E55-6021-46E1-A2D4-6CB003F6845D}" destId="{781A88B2-FEA7-4678-A423-B86D03A11D34}" srcOrd="1" destOrd="0" presId="urn:microsoft.com/office/officeart/2005/8/layout/chevron2"/>
    <dgm:cxn modelId="{3FBD56FB-2E59-46D8-BEE4-ED22C73A5A55}" type="presParOf" srcId="{3BBE7E55-6021-46E1-A2D4-6CB003F6845D}" destId="{4639352D-6C5F-4040-9163-FF84E478BD23}" srcOrd="2" destOrd="0" presId="urn:microsoft.com/office/officeart/2005/8/layout/chevron2"/>
    <dgm:cxn modelId="{49634CEC-C554-4666-9672-AF79445F0008}" type="presParOf" srcId="{4639352D-6C5F-4040-9163-FF84E478BD23}" destId="{01906EE9-905F-48DE-96BB-067E75199919}" srcOrd="0" destOrd="0" presId="urn:microsoft.com/office/officeart/2005/8/layout/chevron2"/>
    <dgm:cxn modelId="{CD5C675D-9294-4A6A-A14C-94AC17521F72}" type="presParOf" srcId="{4639352D-6C5F-4040-9163-FF84E478BD23}" destId="{807A5275-D5FB-421D-AF5C-7903D3C062B8}" srcOrd="1" destOrd="0" presId="urn:microsoft.com/office/officeart/2005/8/layout/chevron2"/>
    <dgm:cxn modelId="{7FE2354C-20CD-4515-8F8B-934DE15627C9}" type="presParOf" srcId="{3BBE7E55-6021-46E1-A2D4-6CB003F6845D}" destId="{040EB0F1-B9A4-43A6-948A-9BB2B19292FF}" srcOrd="3" destOrd="0" presId="urn:microsoft.com/office/officeart/2005/8/layout/chevron2"/>
    <dgm:cxn modelId="{E98FAFAC-D00C-4FEE-9744-30E7971CC5C0}" type="presParOf" srcId="{3BBE7E55-6021-46E1-A2D4-6CB003F6845D}" destId="{2EC25D56-F365-457A-8EFB-093E2C4350AF}" srcOrd="4" destOrd="0" presId="urn:microsoft.com/office/officeart/2005/8/layout/chevron2"/>
    <dgm:cxn modelId="{B275FABF-D2A0-4FE3-806B-662598879ADB}" type="presParOf" srcId="{2EC25D56-F365-457A-8EFB-093E2C4350AF}" destId="{5CDEF7DE-FCDF-40C8-93A1-C31BAD6E0B24}" srcOrd="0" destOrd="0" presId="urn:microsoft.com/office/officeart/2005/8/layout/chevron2"/>
    <dgm:cxn modelId="{ACC25DEC-309C-471E-866F-D1A932A395A4}" type="presParOf" srcId="{2EC25D56-F365-457A-8EFB-093E2C4350AF}" destId="{9FDB77A0-0EA8-463A-AD94-53FE344ECC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F5A27-A913-42EF-993F-94F9C40B076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48EED789-AADB-43FC-B889-855693B2C0DD}">
      <dgm:prSet phldrT="[Texto]"/>
      <dgm:spPr/>
      <dgm:t>
        <a:bodyPr/>
        <a:lstStyle/>
        <a:p>
          <a:r>
            <a:rPr lang="pt-BR" dirty="0" smtClean="0"/>
            <a:t>Proteção Básica</a:t>
          </a:r>
          <a:endParaRPr lang="pt-BR" dirty="0"/>
        </a:p>
      </dgm:t>
    </dgm:pt>
    <dgm:pt modelId="{3521C77A-B250-4E1B-A3E8-C5F296CA28DB}" type="parTrans" cxnId="{604AD72E-7D6B-4F7E-B682-6E26CFC1DA23}">
      <dgm:prSet/>
      <dgm:spPr/>
      <dgm:t>
        <a:bodyPr/>
        <a:lstStyle/>
        <a:p>
          <a:endParaRPr lang="pt-BR"/>
        </a:p>
      </dgm:t>
    </dgm:pt>
    <dgm:pt modelId="{6F51B2ED-FF48-4A54-BF2D-287017E93012}" type="sibTrans" cxnId="{604AD72E-7D6B-4F7E-B682-6E26CFC1DA23}">
      <dgm:prSet/>
      <dgm:spPr/>
      <dgm:t>
        <a:bodyPr/>
        <a:lstStyle/>
        <a:p>
          <a:endParaRPr lang="pt-BR"/>
        </a:p>
      </dgm:t>
    </dgm:pt>
    <dgm:pt modelId="{0F4E094D-F487-4731-8346-9B2D56748C1A}">
      <dgm:prSet phldrT="[Texto]" custT="1"/>
      <dgm:spPr/>
      <dgm:t>
        <a:bodyPr/>
        <a:lstStyle/>
        <a:p>
          <a:r>
            <a:rPr lang="pt-BR" sz="1600" dirty="0" smtClean="0"/>
            <a:t>Ampliar </a:t>
          </a:r>
          <a:r>
            <a:rPr lang="pt-BR" sz="1600" dirty="0" err="1" smtClean="0"/>
            <a:t>cofinanciamento</a:t>
          </a:r>
          <a:r>
            <a:rPr lang="pt-BR" sz="1600" dirty="0" smtClean="0"/>
            <a:t> da Proteção Social Básica, com recursos de custeio e investimento, buscando garantir a cobertura nas áreas de grande extensão </a:t>
          </a:r>
          <a:r>
            <a:rPr lang="pt-BR" sz="1600" b="0" dirty="0" smtClean="0"/>
            <a:t>rural e nos </a:t>
          </a:r>
          <a:r>
            <a:rPr lang="pt-BR" sz="1600" b="0" i="0" dirty="0" smtClean="0"/>
            <a:t>territórios vulneráveis </a:t>
          </a:r>
          <a:r>
            <a:rPr lang="pt-BR" sz="1600" b="0" dirty="0" smtClean="0"/>
            <a:t>de </a:t>
          </a:r>
          <a:r>
            <a:rPr lang="pt-BR" sz="1600" dirty="0" smtClean="0"/>
            <a:t>municípios médios, grandes e metrópole.</a:t>
          </a:r>
          <a:endParaRPr lang="pt-BR" sz="1600" dirty="0"/>
        </a:p>
      </dgm:t>
    </dgm:pt>
    <dgm:pt modelId="{2554E4DD-304B-4DA1-96BE-1A9C33E4F2E9}" type="parTrans" cxnId="{6C18CBB3-87EC-4A2F-88CA-E0A12BBF9199}">
      <dgm:prSet/>
      <dgm:spPr/>
      <dgm:t>
        <a:bodyPr/>
        <a:lstStyle/>
        <a:p>
          <a:endParaRPr lang="pt-BR"/>
        </a:p>
      </dgm:t>
    </dgm:pt>
    <dgm:pt modelId="{4D53DC40-FEDE-42F5-9369-59C1610C3823}" type="sibTrans" cxnId="{6C18CBB3-87EC-4A2F-88CA-E0A12BBF9199}">
      <dgm:prSet/>
      <dgm:spPr/>
      <dgm:t>
        <a:bodyPr/>
        <a:lstStyle/>
        <a:p>
          <a:endParaRPr lang="pt-BR"/>
        </a:p>
      </dgm:t>
    </dgm:pt>
    <dgm:pt modelId="{5166C8CA-AF50-407F-BE3A-E9F3AEF9ACA7}">
      <dgm:prSet phldrT="[Texto]"/>
      <dgm:spPr/>
      <dgm:t>
        <a:bodyPr/>
        <a:lstStyle/>
        <a:p>
          <a:r>
            <a:rPr lang="pt-BR" dirty="0" smtClean="0"/>
            <a:t> Proteção Especial</a:t>
          </a:r>
          <a:endParaRPr lang="pt-BR" dirty="0"/>
        </a:p>
      </dgm:t>
    </dgm:pt>
    <dgm:pt modelId="{1EE62423-8FB6-4F9D-856B-FB0E7F1715C3}" type="parTrans" cxnId="{F491E6C5-CD27-44B5-AFEB-F09CADC3ABA5}">
      <dgm:prSet/>
      <dgm:spPr/>
      <dgm:t>
        <a:bodyPr/>
        <a:lstStyle/>
        <a:p>
          <a:endParaRPr lang="pt-BR"/>
        </a:p>
      </dgm:t>
    </dgm:pt>
    <dgm:pt modelId="{01DAC829-596D-4535-ACAF-7D4116318DC2}" type="sibTrans" cxnId="{F491E6C5-CD27-44B5-AFEB-F09CADC3ABA5}">
      <dgm:prSet/>
      <dgm:spPr/>
      <dgm:t>
        <a:bodyPr/>
        <a:lstStyle/>
        <a:p>
          <a:endParaRPr lang="pt-BR"/>
        </a:p>
      </dgm:t>
    </dgm:pt>
    <dgm:pt modelId="{BBEE2560-7C01-4DA6-A966-9B475AF53A01}">
      <dgm:prSet phldrT="[Texto]" custT="1"/>
      <dgm:spPr/>
      <dgm:t>
        <a:bodyPr/>
        <a:lstStyle/>
        <a:p>
          <a:r>
            <a:rPr lang="pt-BR" sz="1600" dirty="0" smtClean="0"/>
            <a:t>Ampliar </a:t>
          </a:r>
          <a:r>
            <a:rPr lang="pt-BR" sz="1600" dirty="0" err="1" smtClean="0"/>
            <a:t>cofinanciamento</a:t>
          </a:r>
          <a:r>
            <a:rPr lang="pt-BR" sz="1600" dirty="0" smtClean="0"/>
            <a:t> da Proteção Social Especial, com recursos de custeio e investimento.</a:t>
          </a:r>
          <a:endParaRPr lang="pt-BR" sz="1600" dirty="0"/>
        </a:p>
      </dgm:t>
    </dgm:pt>
    <dgm:pt modelId="{371F2B95-C501-4246-87B8-2A8B13E1CB7E}" type="parTrans" cxnId="{FDA63845-094D-4E39-ACCC-76D5A6194E88}">
      <dgm:prSet/>
      <dgm:spPr/>
      <dgm:t>
        <a:bodyPr/>
        <a:lstStyle/>
        <a:p>
          <a:endParaRPr lang="pt-BR"/>
        </a:p>
      </dgm:t>
    </dgm:pt>
    <dgm:pt modelId="{90E287E9-F93B-4431-A3E8-8F2378ACD914}" type="sibTrans" cxnId="{FDA63845-094D-4E39-ACCC-76D5A6194E88}">
      <dgm:prSet/>
      <dgm:spPr/>
      <dgm:t>
        <a:bodyPr/>
        <a:lstStyle/>
        <a:p>
          <a:endParaRPr lang="pt-BR"/>
        </a:p>
      </dgm:t>
    </dgm:pt>
    <dgm:pt modelId="{3E05D1C9-26D3-441D-95A8-710BAF445153}">
      <dgm:prSet phldrT="[Texto]" custT="1"/>
      <dgm:spPr/>
      <dgm:t>
        <a:bodyPr/>
        <a:lstStyle/>
        <a:p>
          <a:r>
            <a:rPr lang="pt-BR" sz="1600" dirty="0" smtClean="0"/>
            <a:t>Implantar serviços regionalizados de proteção social especial executados pelo estado, para garantia cobertura da PSE nos municípios de porte I e II.</a:t>
          </a:r>
          <a:endParaRPr lang="pt-BR" sz="1600" dirty="0"/>
        </a:p>
      </dgm:t>
    </dgm:pt>
    <dgm:pt modelId="{4600E064-8C17-49E6-B72A-EE65B38D140D}" type="parTrans" cxnId="{B0C7C67B-35C3-4157-8E21-792EDCC33A83}">
      <dgm:prSet/>
      <dgm:spPr/>
      <dgm:t>
        <a:bodyPr/>
        <a:lstStyle/>
        <a:p>
          <a:endParaRPr lang="pt-BR"/>
        </a:p>
      </dgm:t>
    </dgm:pt>
    <dgm:pt modelId="{C3BBFDE0-61D8-4B4D-AA1E-F16558D45C2B}" type="sibTrans" cxnId="{B0C7C67B-35C3-4157-8E21-792EDCC33A83}">
      <dgm:prSet/>
      <dgm:spPr/>
      <dgm:t>
        <a:bodyPr/>
        <a:lstStyle/>
        <a:p>
          <a:endParaRPr lang="pt-BR"/>
        </a:p>
      </dgm:t>
    </dgm:pt>
    <dgm:pt modelId="{7E978719-3B10-441C-AE6C-FBBD7E3F7FA4}">
      <dgm:prSet phldrT="[Texto]"/>
      <dgm:spPr/>
      <dgm:t>
        <a:bodyPr/>
        <a:lstStyle/>
        <a:p>
          <a:r>
            <a:rPr lang="pt-BR" dirty="0" smtClean="0"/>
            <a:t>Qualificar a Oferta</a:t>
          </a:r>
          <a:endParaRPr lang="pt-BR" dirty="0"/>
        </a:p>
      </dgm:t>
    </dgm:pt>
    <dgm:pt modelId="{137159AC-9B73-433A-A1FA-C4A6AC6509B0}" type="parTrans" cxnId="{A1BB019D-6B44-4B70-A3A1-279B5DB84F54}">
      <dgm:prSet/>
      <dgm:spPr/>
      <dgm:t>
        <a:bodyPr/>
        <a:lstStyle/>
        <a:p>
          <a:endParaRPr lang="pt-BR"/>
        </a:p>
      </dgm:t>
    </dgm:pt>
    <dgm:pt modelId="{B537A777-EE97-441C-9A24-C534F57CFFCB}" type="sibTrans" cxnId="{A1BB019D-6B44-4B70-A3A1-279B5DB84F54}">
      <dgm:prSet/>
      <dgm:spPr/>
      <dgm:t>
        <a:bodyPr/>
        <a:lstStyle/>
        <a:p>
          <a:endParaRPr lang="pt-BR"/>
        </a:p>
      </dgm:t>
    </dgm:pt>
    <dgm:pt modelId="{28F28251-C8E2-40E5-B0DC-5EFF842948DC}">
      <dgm:prSet phldrT="[Texto]" custT="1"/>
      <dgm:spPr/>
      <dgm:t>
        <a:bodyPr/>
        <a:lstStyle/>
        <a:p>
          <a:r>
            <a:rPr lang="pt-BR" sz="1600" dirty="0" smtClean="0"/>
            <a:t>Fortalecer ações de capacitação continuada e educação permanente: descentralizar as ações de capacitação, com apoio das Diretorias Regionais, visando sua maior capilaridade; e ainda aproximar os temas de capacitação dos reais problemas diagnosticados e vivenciados pelos municípios mineiros.</a:t>
          </a:r>
          <a:endParaRPr lang="pt-BR" sz="1600" dirty="0"/>
        </a:p>
      </dgm:t>
    </dgm:pt>
    <dgm:pt modelId="{7C163FF2-F5B8-4321-A0DD-B10BD5C711F5}" type="parTrans" cxnId="{9C483E13-5CFF-4460-A971-1829F436EFE2}">
      <dgm:prSet/>
      <dgm:spPr/>
      <dgm:t>
        <a:bodyPr/>
        <a:lstStyle/>
        <a:p>
          <a:endParaRPr lang="pt-BR"/>
        </a:p>
      </dgm:t>
    </dgm:pt>
    <dgm:pt modelId="{9A1C2045-54DB-4D3F-94C7-E58744737378}" type="sibTrans" cxnId="{9C483E13-5CFF-4460-A971-1829F436EFE2}">
      <dgm:prSet/>
      <dgm:spPr/>
      <dgm:t>
        <a:bodyPr/>
        <a:lstStyle/>
        <a:p>
          <a:endParaRPr lang="pt-BR"/>
        </a:p>
      </dgm:t>
    </dgm:pt>
    <dgm:pt modelId="{A5678B78-38E7-4812-827F-9B64D0873BC9}">
      <dgm:prSet phldrT="[Texto]" custT="1"/>
      <dgm:spPr/>
      <dgm:t>
        <a:bodyPr/>
        <a:lstStyle/>
        <a:p>
          <a:r>
            <a:rPr lang="pt-BR" sz="1600" dirty="0" smtClean="0"/>
            <a:t>Implantar Programa de Combate à Pobreza: Programa Minas Sem Miséria - diretriz do Plano de Governo.</a:t>
          </a:r>
          <a:endParaRPr lang="pt-BR" sz="1600" dirty="0"/>
        </a:p>
      </dgm:t>
    </dgm:pt>
    <dgm:pt modelId="{60223640-73CE-458D-9322-1F5D238CAE19}" type="parTrans" cxnId="{5CEC82F8-3CA5-45D2-BA03-B5935E61740F}">
      <dgm:prSet/>
      <dgm:spPr/>
      <dgm:t>
        <a:bodyPr/>
        <a:lstStyle/>
        <a:p>
          <a:endParaRPr lang="pt-BR"/>
        </a:p>
      </dgm:t>
    </dgm:pt>
    <dgm:pt modelId="{620C1B81-A158-4D1D-8A08-4551B42DB948}" type="sibTrans" cxnId="{5CEC82F8-3CA5-45D2-BA03-B5935E61740F}">
      <dgm:prSet/>
      <dgm:spPr/>
      <dgm:t>
        <a:bodyPr/>
        <a:lstStyle/>
        <a:p>
          <a:endParaRPr lang="pt-BR"/>
        </a:p>
      </dgm:t>
    </dgm:pt>
    <dgm:pt modelId="{3BBE7E55-6021-46E1-A2D4-6CB003F6845D}" type="pres">
      <dgm:prSet presAssocID="{288F5A27-A913-42EF-993F-94F9C40B07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A61C55-0E73-4EB1-95E8-F7CE7E2A3A49}" type="pres">
      <dgm:prSet presAssocID="{48EED789-AADB-43FC-B889-855693B2C0DD}" presName="composite" presStyleCnt="0"/>
      <dgm:spPr/>
    </dgm:pt>
    <dgm:pt modelId="{7563E034-8D75-4F73-A40A-E8E38E88AB61}" type="pres">
      <dgm:prSet presAssocID="{48EED789-AADB-43FC-B889-855693B2C0D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293B33-A98D-418A-BF25-5A0CC13049ED}" type="pres">
      <dgm:prSet presAssocID="{48EED789-AADB-43FC-B889-855693B2C0DD}" presName="descendantText" presStyleLbl="alignAcc1" presStyleIdx="0" presStyleCnt="3" custScaleY="1111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1A88B2-FEA7-4678-A423-B86D03A11D34}" type="pres">
      <dgm:prSet presAssocID="{6F51B2ED-FF48-4A54-BF2D-287017E93012}" presName="sp" presStyleCnt="0"/>
      <dgm:spPr/>
    </dgm:pt>
    <dgm:pt modelId="{4639352D-6C5F-4040-9163-FF84E478BD23}" type="pres">
      <dgm:prSet presAssocID="{5166C8CA-AF50-407F-BE3A-E9F3AEF9ACA7}" presName="composite" presStyleCnt="0"/>
      <dgm:spPr/>
    </dgm:pt>
    <dgm:pt modelId="{01906EE9-905F-48DE-96BB-067E75199919}" type="pres">
      <dgm:prSet presAssocID="{5166C8CA-AF50-407F-BE3A-E9F3AEF9ACA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7A5275-D5FB-421D-AF5C-7903D3C062B8}" type="pres">
      <dgm:prSet presAssocID="{5166C8CA-AF50-407F-BE3A-E9F3AEF9ACA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0EB0F1-B9A4-43A6-948A-9BB2B19292FF}" type="pres">
      <dgm:prSet presAssocID="{01DAC829-596D-4535-ACAF-7D4116318DC2}" presName="sp" presStyleCnt="0"/>
      <dgm:spPr/>
    </dgm:pt>
    <dgm:pt modelId="{9BD651AD-259A-4EF2-A52B-431CA4E68388}" type="pres">
      <dgm:prSet presAssocID="{7E978719-3B10-441C-AE6C-FBBD7E3F7FA4}" presName="composite" presStyleCnt="0"/>
      <dgm:spPr/>
    </dgm:pt>
    <dgm:pt modelId="{A60C9027-04DA-441C-94D0-BEF5B6901E61}" type="pres">
      <dgm:prSet presAssocID="{7E978719-3B10-441C-AE6C-FBBD7E3F7FA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3CB1F7-93E3-4A0D-B59C-AF4E120E407B}" type="pres">
      <dgm:prSet presAssocID="{7E978719-3B10-441C-AE6C-FBBD7E3F7FA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0C7C67B-35C3-4157-8E21-792EDCC33A83}" srcId="{5166C8CA-AF50-407F-BE3A-E9F3AEF9ACA7}" destId="{3E05D1C9-26D3-441D-95A8-710BAF445153}" srcOrd="1" destOrd="0" parTransId="{4600E064-8C17-49E6-B72A-EE65B38D140D}" sibTransId="{C3BBFDE0-61D8-4B4D-AA1E-F16558D45C2B}"/>
    <dgm:cxn modelId="{604AD72E-7D6B-4F7E-B682-6E26CFC1DA23}" srcId="{288F5A27-A913-42EF-993F-94F9C40B076A}" destId="{48EED789-AADB-43FC-B889-855693B2C0DD}" srcOrd="0" destOrd="0" parTransId="{3521C77A-B250-4E1B-A3E8-C5F296CA28DB}" sibTransId="{6F51B2ED-FF48-4A54-BF2D-287017E93012}"/>
    <dgm:cxn modelId="{6C18CBB3-87EC-4A2F-88CA-E0A12BBF9199}" srcId="{48EED789-AADB-43FC-B889-855693B2C0DD}" destId="{0F4E094D-F487-4731-8346-9B2D56748C1A}" srcOrd="0" destOrd="0" parTransId="{2554E4DD-304B-4DA1-96BE-1A9C33E4F2E9}" sibTransId="{4D53DC40-FEDE-42F5-9369-59C1610C3823}"/>
    <dgm:cxn modelId="{A1BB019D-6B44-4B70-A3A1-279B5DB84F54}" srcId="{288F5A27-A913-42EF-993F-94F9C40B076A}" destId="{7E978719-3B10-441C-AE6C-FBBD7E3F7FA4}" srcOrd="2" destOrd="0" parTransId="{137159AC-9B73-433A-A1FA-C4A6AC6509B0}" sibTransId="{B537A777-EE97-441C-9A24-C534F57CFFCB}"/>
    <dgm:cxn modelId="{1A9E9B88-12CF-4A2A-8C26-7DAF5A235BAC}" type="presOf" srcId="{BBEE2560-7C01-4DA6-A966-9B475AF53A01}" destId="{807A5275-D5FB-421D-AF5C-7903D3C062B8}" srcOrd="0" destOrd="0" presId="urn:microsoft.com/office/officeart/2005/8/layout/chevron2"/>
    <dgm:cxn modelId="{F491E6C5-CD27-44B5-AFEB-F09CADC3ABA5}" srcId="{288F5A27-A913-42EF-993F-94F9C40B076A}" destId="{5166C8CA-AF50-407F-BE3A-E9F3AEF9ACA7}" srcOrd="1" destOrd="0" parTransId="{1EE62423-8FB6-4F9D-856B-FB0E7F1715C3}" sibTransId="{01DAC829-596D-4535-ACAF-7D4116318DC2}"/>
    <dgm:cxn modelId="{9C483E13-5CFF-4460-A971-1829F436EFE2}" srcId="{7E978719-3B10-441C-AE6C-FBBD7E3F7FA4}" destId="{28F28251-C8E2-40E5-B0DC-5EFF842948DC}" srcOrd="0" destOrd="0" parTransId="{7C163FF2-F5B8-4321-A0DD-B10BD5C711F5}" sibTransId="{9A1C2045-54DB-4D3F-94C7-E58744737378}"/>
    <dgm:cxn modelId="{B9FC3A86-2842-4144-A376-A3852575C3BE}" type="presOf" srcId="{3E05D1C9-26D3-441D-95A8-710BAF445153}" destId="{807A5275-D5FB-421D-AF5C-7903D3C062B8}" srcOrd="0" destOrd="1" presId="urn:microsoft.com/office/officeart/2005/8/layout/chevron2"/>
    <dgm:cxn modelId="{D99F3DF1-2D21-462C-BCCE-E3E593229385}" type="presOf" srcId="{48EED789-AADB-43FC-B889-855693B2C0DD}" destId="{7563E034-8D75-4F73-A40A-E8E38E88AB61}" srcOrd="0" destOrd="0" presId="urn:microsoft.com/office/officeart/2005/8/layout/chevron2"/>
    <dgm:cxn modelId="{FDA63845-094D-4E39-ACCC-76D5A6194E88}" srcId="{5166C8CA-AF50-407F-BE3A-E9F3AEF9ACA7}" destId="{BBEE2560-7C01-4DA6-A966-9B475AF53A01}" srcOrd="0" destOrd="0" parTransId="{371F2B95-C501-4246-87B8-2A8B13E1CB7E}" sibTransId="{90E287E9-F93B-4431-A3E8-8F2378ACD914}"/>
    <dgm:cxn modelId="{C8CBA4A8-DF2F-474D-B6EF-F3305EFE4C19}" type="presOf" srcId="{0F4E094D-F487-4731-8346-9B2D56748C1A}" destId="{2F293B33-A98D-418A-BF25-5A0CC13049ED}" srcOrd="0" destOrd="0" presId="urn:microsoft.com/office/officeart/2005/8/layout/chevron2"/>
    <dgm:cxn modelId="{B752A6F6-6FA2-474A-B2DF-1D00C4D4E3BB}" type="presOf" srcId="{5166C8CA-AF50-407F-BE3A-E9F3AEF9ACA7}" destId="{01906EE9-905F-48DE-96BB-067E75199919}" srcOrd="0" destOrd="0" presId="urn:microsoft.com/office/officeart/2005/8/layout/chevron2"/>
    <dgm:cxn modelId="{A94ED43B-B47F-48DE-8943-56B2A98FF8C6}" type="presOf" srcId="{A5678B78-38E7-4812-827F-9B64D0873BC9}" destId="{2F293B33-A98D-418A-BF25-5A0CC13049ED}" srcOrd="0" destOrd="1" presId="urn:microsoft.com/office/officeart/2005/8/layout/chevron2"/>
    <dgm:cxn modelId="{DE6988D3-40CC-47DC-BAB5-9F5E818C4B3F}" type="presOf" srcId="{7E978719-3B10-441C-AE6C-FBBD7E3F7FA4}" destId="{A60C9027-04DA-441C-94D0-BEF5B6901E61}" srcOrd="0" destOrd="0" presId="urn:microsoft.com/office/officeart/2005/8/layout/chevron2"/>
    <dgm:cxn modelId="{5CEC82F8-3CA5-45D2-BA03-B5935E61740F}" srcId="{48EED789-AADB-43FC-B889-855693B2C0DD}" destId="{A5678B78-38E7-4812-827F-9B64D0873BC9}" srcOrd="1" destOrd="0" parTransId="{60223640-73CE-458D-9322-1F5D238CAE19}" sibTransId="{620C1B81-A158-4D1D-8A08-4551B42DB948}"/>
    <dgm:cxn modelId="{799F0B39-AE41-4470-AC86-FCD66D329E98}" type="presOf" srcId="{288F5A27-A913-42EF-993F-94F9C40B076A}" destId="{3BBE7E55-6021-46E1-A2D4-6CB003F6845D}" srcOrd="0" destOrd="0" presId="urn:microsoft.com/office/officeart/2005/8/layout/chevron2"/>
    <dgm:cxn modelId="{9C79BE37-6870-487F-BEB3-0D9928C5019E}" type="presOf" srcId="{28F28251-C8E2-40E5-B0DC-5EFF842948DC}" destId="{8B3CB1F7-93E3-4A0D-B59C-AF4E120E407B}" srcOrd="0" destOrd="0" presId="urn:microsoft.com/office/officeart/2005/8/layout/chevron2"/>
    <dgm:cxn modelId="{C3594E77-80B5-4067-8260-0015DAEB7093}" type="presParOf" srcId="{3BBE7E55-6021-46E1-A2D4-6CB003F6845D}" destId="{0CA61C55-0E73-4EB1-95E8-F7CE7E2A3A49}" srcOrd="0" destOrd="0" presId="urn:microsoft.com/office/officeart/2005/8/layout/chevron2"/>
    <dgm:cxn modelId="{A998EF17-3093-4B6C-9F2E-E74D0662964E}" type="presParOf" srcId="{0CA61C55-0E73-4EB1-95E8-F7CE7E2A3A49}" destId="{7563E034-8D75-4F73-A40A-E8E38E88AB61}" srcOrd="0" destOrd="0" presId="urn:microsoft.com/office/officeart/2005/8/layout/chevron2"/>
    <dgm:cxn modelId="{AED59E9B-6702-4762-8AA1-1FA68821044F}" type="presParOf" srcId="{0CA61C55-0E73-4EB1-95E8-F7CE7E2A3A49}" destId="{2F293B33-A98D-418A-BF25-5A0CC13049ED}" srcOrd="1" destOrd="0" presId="urn:microsoft.com/office/officeart/2005/8/layout/chevron2"/>
    <dgm:cxn modelId="{8B04A886-3FB9-407A-9565-28C3141AE5EF}" type="presParOf" srcId="{3BBE7E55-6021-46E1-A2D4-6CB003F6845D}" destId="{781A88B2-FEA7-4678-A423-B86D03A11D34}" srcOrd="1" destOrd="0" presId="urn:microsoft.com/office/officeart/2005/8/layout/chevron2"/>
    <dgm:cxn modelId="{0943ED36-296B-4AEA-9513-92C8322A8B24}" type="presParOf" srcId="{3BBE7E55-6021-46E1-A2D4-6CB003F6845D}" destId="{4639352D-6C5F-4040-9163-FF84E478BD23}" srcOrd="2" destOrd="0" presId="urn:microsoft.com/office/officeart/2005/8/layout/chevron2"/>
    <dgm:cxn modelId="{FC6BB40E-E88A-42EC-973D-A149391C03E7}" type="presParOf" srcId="{4639352D-6C5F-4040-9163-FF84E478BD23}" destId="{01906EE9-905F-48DE-96BB-067E75199919}" srcOrd="0" destOrd="0" presId="urn:microsoft.com/office/officeart/2005/8/layout/chevron2"/>
    <dgm:cxn modelId="{3C23A47A-BDCC-4240-83EC-0DBFD418300C}" type="presParOf" srcId="{4639352D-6C5F-4040-9163-FF84E478BD23}" destId="{807A5275-D5FB-421D-AF5C-7903D3C062B8}" srcOrd="1" destOrd="0" presId="urn:microsoft.com/office/officeart/2005/8/layout/chevron2"/>
    <dgm:cxn modelId="{FBBC772D-6E9B-4FEB-8775-B9ED6F04EE50}" type="presParOf" srcId="{3BBE7E55-6021-46E1-A2D4-6CB003F6845D}" destId="{040EB0F1-B9A4-43A6-948A-9BB2B19292FF}" srcOrd="3" destOrd="0" presId="urn:microsoft.com/office/officeart/2005/8/layout/chevron2"/>
    <dgm:cxn modelId="{DB530410-AAE8-4960-BD91-52A805751ABE}" type="presParOf" srcId="{3BBE7E55-6021-46E1-A2D4-6CB003F6845D}" destId="{9BD651AD-259A-4EF2-A52B-431CA4E68388}" srcOrd="4" destOrd="0" presId="urn:microsoft.com/office/officeart/2005/8/layout/chevron2"/>
    <dgm:cxn modelId="{65435ADD-4935-4796-949D-6C1921FAE1B0}" type="presParOf" srcId="{9BD651AD-259A-4EF2-A52B-431CA4E68388}" destId="{A60C9027-04DA-441C-94D0-BEF5B6901E61}" srcOrd="0" destOrd="0" presId="urn:microsoft.com/office/officeart/2005/8/layout/chevron2"/>
    <dgm:cxn modelId="{F3FB70F0-9EFE-4B2D-9295-5D3E5C36C861}" type="presParOf" srcId="{9BD651AD-259A-4EF2-A52B-431CA4E68388}" destId="{8B3CB1F7-93E3-4A0D-B59C-AF4E120E40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F5A27-A913-42EF-993F-94F9C40B076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48EED789-AADB-43FC-B889-855693B2C0DD}">
      <dgm:prSet phldrT="[Texto]"/>
      <dgm:spPr/>
      <dgm:t>
        <a:bodyPr/>
        <a:lstStyle/>
        <a:p>
          <a:r>
            <a:rPr lang="pt-BR" dirty="0" smtClean="0"/>
            <a:t> </a:t>
          </a:r>
          <a:endParaRPr lang="pt-BR" dirty="0"/>
        </a:p>
      </dgm:t>
    </dgm:pt>
    <dgm:pt modelId="{3521C77A-B250-4E1B-A3E8-C5F296CA28DB}" type="parTrans" cxnId="{604AD72E-7D6B-4F7E-B682-6E26CFC1DA23}">
      <dgm:prSet/>
      <dgm:spPr/>
      <dgm:t>
        <a:bodyPr/>
        <a:lstStyle/>
        <a:p>
          <a:endParaRPr lang="pt-BR"/>
        </a:p>
      </dgm:t>
    </dgm:pt>
    <dgm:pt modelId="{6F51B2ED-FF48-4A54-BF2D-287017E93012}" type="sibTrans" cxnId="{604AD72E-7D6B-4F7E-B682-6E26CFC1DA23}">
      <dgm:prSet/>
      <dgm:spPr/>
      <dgm:t>
        <a:bodyPr/>
        <a:lstStyle/>
        <a:p>
          <a:endParaRPr lang="pt-BR"/>
        </a:p>
      </dgm:t>
    </dgm:pt>
    <dgm:pt modelId="{0F4E094D-F487-4731-8346-9B2D56748C1A}">
      <dgm:prSet phldrT="[Texto]"/>
      <dgm:spPr/>
      <dgm:t>
        <a:bodyPr/>
        <a:lstStyle/>
        <a:p>
          <a:r>
            <a:rPr lang="pt-BR" dirty="0" smtClean="0"/>
            <a:t>Garantir </a:t>
          </a:r>
          <a:r>
            <a:rPr lang="pt-BR" dirty="0" err="1" smtClean="0"/>
            <a:t>cofinanciamento</a:t>
          </a:r>
          <a:r>
            <a:rPr lang="pt-BR" dirty="0" smtClean="0"/>
            <a:t> estadual de forma regular e automática.</a:t>
          </a:r>
          <a:endParaRPr lang="pt-BR" dirty="0"/>
        </a:p>
      </dgm:t>
    </dgm:pt>
    <dgm:pt modelId="{2554E4DD-304B-4DA1-96BE-1A9C33E4F2E9}" type="parTrans" cxnId="{6C18CBB3-87EC-4A2F-88CA-E0A12BBF9199}">
      <dgm:prSet/>
      <dgm:spPr/>
      <dgm:t>
        <a:bodyPr/>
        <a:lstStyle/>
        <a:p>
          <a:endParaRPr lang="pt-BR"/>
        </a:p>
      </dgm:t>
    </dgm:pt>
    <dgm:pt modelId="{4D53DC40-FEDE-42F5-9369-59C1610C3823}" type="sibTrans" cxnId="{6C18CBB3-87EC-4A2F-88CA-E0A12BBF9199}">
      <dgm:prSet/>
      <dgm:spPr/>
      <dgm:t>
        <a:bodyPr/>
        <a:lstStyle/>
        <a:p>
          <a:endParaRPr lang="pt-BR"/>
        </a:p>
      </dgm:t>
    </dgm:pt>
    <dgm:pt modelId="{5166C8CA-AF50-407F-BE3A-E9F3AEF9ACA7}">
      <dgm:prSet phldrT="[Texto]"/>
      <dgm:spPr/>
      <dgm:t>
        <a:bodyPr/>
        <a:lstStyle/>
        <a:p>
          <a:r>
            <a:rPr lang="pt-BR" dirty="0" smtClean="0"/>
            <a:t>  </a:t>
          </a:r>
          <a:endParaRPr lang="pt-BR" dirty="0"/>
        </a:p>
      </dgm:t>
    </dgm:pt>
    <dgm:pt modelId="{1EE62423-8FB6-4F9D-856B-FB0E7F1715C3}" type="parTrans" cxnId="{F491E6C5-CD27-44B5-AFEB-F09CADC3ABA5}">
      <dgm:prSet/>
      <dgm:spPr/>
      <dgm:t>
        <a:bodyPr/>
        <a:lstStyle/>
        <a:p>
          <a:endParaRPr lang="pt-BR"/>
        </a:p>
      </dgm:t>
    </dgm:pt>
    <dgm:pt modelId="{01DAC829-596D-4535-ACAF-7D4116318DC2}" type="sibTrans" cxnId="{F491E6C5-CD27-44B5-AFEB-F09CADC3ABA5}">
      <dgm:prSet/>
      <dgm:spPr/>
      <dgm:t>
        <a:bodyPr/>
        <a:lstStyle/>
        <a:p>
          <a:endParaRPr lang="pt-BR"/>
        </a:p>
      </dgm:t>
    </dgm:pt>
    <dgm:pt modelId="{BBEE2560-7C01-4DA6-A966-9B475AF53A01}">
      <dgm:prSet phldrT="[Texto]"/>
      <dgm:spPr/>
      <dgm:t>
        <a:bodyPr/>
        <a:lstStyle/>
        <a:p>
          <a:r>
            <a:rPr lang="pt-BR" dirty="0" smtClean="0"/>
            <a:t>Diagnosticar dificuldades envolvidas na gestão orçamentária e financeira da política de assistência social, com diálogo com os gestores municipais.</a:t>
          </a:r>
          <a:endParaRPr lang="pt-BR" dirty="0"/>
        </a:p>
      </dgm:t>
    </dgm:pt>
    <dgm:pt modelId="{371F2B95-C501-4246-87B8-2A8B13E1CB7E}" type="parTrans" cxnId="{FDA63845-094D-4E39-ACCC-76D5A6194E88}">
      <dgm:prSet/>
      <dgm:spPr/>
      <dgm:t>
        <a:bodyPr/>
        <a:lstStyle/>
        <a:p>
          <a:endParaRPr lang="pt-BR"/>
        </a:p>
      </dgm:t>
    </dgm:pt>
    <dgm:pt modelId="{90E287E9-F93B-4431-A3E8-8F2378ACD914}" type="sibTrans" cxnId="{FDA63845-094D-4E39-ACCC-76D5A6194E88}">
      <dgm:prSet/>
      <dgm:spPr/>
      <dgm:t>
        <a:bodyPr/>
        <a:lstStyle/>
        <a:p>
          <a:endParaRPr lang="pt-BR"/>
        </a:p>
      </dgm:t>
    </dgm:pt>
    <dgm:pt modelId="{0F4976B8-BBB6-4BD5-8D78-38F9525A5FFE}">
      <dgm:prSet phldrT="[Texto]"/>
      <dgm:spPr/>
      <dgm:t>
        <a:bodyPr/>
        <a:lstStyle/>
        <a:p>
          <a:r>
            <a:rPr lang="pt-BR" dirty="0" smtClean="0"/>
            <a:t>  </a:t>
          </a:r>
          <a:endParaRPr lang="pt-BR" dirty="0"/>
        </a:p>
      </dgm:t>
    </dgm:pt>
    <dgm:pt modelId="{99145BEF-C06E-4209-BCD9-6E941BA57A45}" type="parTrans" cxnId="{353BA7DA-7209-4DF9-839D-F8B0E9920A9D}">
      <dgm:prSet/>
      <dgm:spPr/>
      <dgm:t>
        <a:bodyPr/>
        <a:lstStyle/>
        <a:p>
          <a:endParaRPr lang="pt-BR"/>
        </a:p>
      </dgm:t>
    </dgm:pt>
    <dgm:pt modelId="{50E4F234-95B2-4306-A741-A4B15AD773CB}" type="sibTrans" cxnId="{353BA7DA-7209-4DF9-839D-F8B0E9920A9D}">
      <dgm:prSet/>
      <dgm:spPr/>
      <dgm:t>
        <a:bodyPr/>
        <a:lstStyle/>
        <a:p>
          <a:endParaRPr lang="pt-BR"/>
        </a:p>
      </dgm:t>
    </dgm:pt>
    <dgm:pt modelId="{22AD60A5-9102-4FD3-93A3-258748289C0D}">
      <dgm:prSet phldrT="[Texto]"/>
      <dgm:spPr/>
      <dgm:t>
        <a:bodyPr/>
        <a:lstStyle/>
        <a:p>
          <a:r>
            <a:rPr lang="pt-BR" dirty="0" smtClean="0"/>
            <a:t> Fortalecer ações de assessoramento técnico na gestão financeira, a partir deste diagnóstico.</a:t>
          </a:r>
          <a:endParaRPr lang="pt-BR" dirty="0"/>
        </a:p>
      </dgm:t>
    </dgm:pt>
    <dgm:pt modelId="{69A64EEB-80F2-4013-8924-268014E2EEFB}" type="parTrans" cxnId="{DDFEA5BB-A29D-4286-AE2D-127F10CEF77C}">
      <dgm:prSet/>
      <dgm:spPr/>
      <dgm:t>
        <a:bodyPr/>
        <a:lstStyle/>
        <a:p>
          <a:endParaRPr lang="pt-BR"/>
        </a:p>
      </dgm:t>
    </dgm:pt>
    <dgm:pt modelId="{DAAA8DEC-FFB8-40D1-B8C9-946C0DD77AF2}" type="sibTrans" cxnId="{DDFEA5BB-A29D-4286-AE2D-127F10CEF77C}">
      <dgm:prSet/>
      <dgm:spPr/>
      <dgm:t>
        <a:bodyPr/>
        <a:lstStyle/>
        <a:p>
          <a:endParaRPr lang="pt-BR"/>
        </a:p>
      </dgm:t>
    </dgm:pt>
    <dgm:pt modelId="{3BBE7E55-6021-46E1-A2D4-6CB003F6845D}" type="pres">
      <dgm:prSet presAssocID="{288F5A27-A913-42EF-993F-94F9C40B07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A61C55-0E73-4EB1-95E8-F7CE7E2A3A49}" type="pres">
      <dgm:prSet presAssocID="{48EED789-AADB-43FC-B889-855693B2C0DD}" presName="composite" presStyleCnt="0"/>
      <dgm:spPr/>
    </dgm:pt>
    <dgm:pt modelId="{7563E034-8D75-4F73-A40A-E8E38E88AB61}" type="pres">
      <dgm:prSet presAssocID="{48EED789-AADB-43FC-B889-855693B2C0D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293B33-A98D-418A-BF25-5A0CC13049ED}" type="pres">
      <dgm:prSet presAssocID="{48EED789-AADB-43FC-B889-855693B2C0D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1A88B2-FEA7-4678-A423-B86D03A11D34}" type="pres">
      <dgm:prSet presAssocID="{6F51B2ED-FF48-4A54-BF2D-287017E93012}" presName="sp" presStyleCnt="0"/>
      <dgm:spPr/>
    </dgm:pt>
    <dgm:pt modelId="{4639352D-6C5F-4040-9163-FF84E478BD23}" type="pres">
      <dgm:prSet presAssocID="{5166C8CA-AF50-407F-BE3A-E9F3AEF9ACA7}" presName="composite" presStyleCnt="0"/>
      <dgm:spPr/>
    </dgm:pt>
    <dgm:pt modelId="{01906EE9-905F-48DE-96BB-067E75199919}" type="pres">
      <dgm:prSet presAssocID="{5166C8CA-AF50-407F-BE3A-E9F3AEF9ACA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7A5275-D5FB-421D-AF5C-7903D3C062B8}" type="pres">
      <dgm:prSet presAssocID="{5166C8CA-AF50-407F-BE3A-E9F3AEF9ACA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0EB0F1-B9A4-43A6-948A-9BB2B19292FF}" type="pres">
      <dgm:prSet presAssocID="{01DAC829-596D-4535-ACAF-7D4116318DC2}" presName="sp" presStyleCnt="0"/>
      <dgm:spPr/>
    </dgm:pt>
    <dgm:pt modelId="{2EC25D56-F365-457A-8EFB-093E2C4350AF}" type="pres">
      <dgm:prSet presAssocID="{0F4976B8-BBB6-4BD5-8D78-38F9525A5FFE}" presName="composite" presStyleCnt="0"/>
      <dgm:spPr/>
    </dgm:pt>
    <dgm:pt modelId="{5CDEF7DE-FCDF-40C8-93A1-C31BAD6E0B24}" type="pres">
      <dgm:prSet presAssocID="{0F4976B8-BBB6-4BD5-8D78-38F9525A5FF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DB77A0-0EA8-463A-AD94-53FE344ECC64}" type="pres">
      <dgm:prSet presAssocID="{0F4976B8-BBB6-4BD5-8D78-38F9525A5FF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CEA3450-F97B-4FE9-8136-38E3F7D98005}" type="presOf" srcId="{0F4976B8-BBB6-4BD5-8D78-38F9525A5FFE}" destId="{5CDEF7DE-FCDF-40C8-93A1-C31BAD6E0B24}" srcOrd="0" destOrd="0" presId="urn:microsoft.com/office/officeart/2005/8/layout/chevron2"/>
    <dgm:cxn modelId="{604AD72E-7D6B-4F7E-B682-6E26CFC1DA23}" srcId="{288F5A27-A913-42EF-993F-94F9C40B076A}" destId="{48EED789-AADB-43FC-B889-855693B2C0DD}" srcOrd="0" destOrd="0" parTransId="{3521C77A-B250-4E1B-A3E8-C5F296CA28DB}" sibTransId="{6F51B2ED-FF48-4A54-BF2D-287017E93012}"/>
    <dgm:cxn modelId="{5ED4CF44-9867-435D-B961-4C293627746E}" type="presOf" srcId="{5166C8CA-AF50-407F-BE3A-E9F3AEF9ACA7}" destId="{01906EE9-905F-48DE-96BB-067E75199919}" srcOrd="0" destOrd="0" presId="urn:microsoft.com/office/officeart/2005/8/layout/chevron2"/>
    <dgm:cxn modelId="{DDFEA5BB-A29D-4286-AE2D-127F10CEF77C}" srcId="{0F4976B8-BBB6-4BD5-8D78-38F9525A5FFE}" destId="{22AD60A5-9102-4FD3-93A3-258748289C0D}" srcOrd="0" destOrd="0" parTransId="{69A64EEB-80F2-4013-8924-268014E2EEFB}" sibTransId="{DAAA8DEC-FFB8-40D1-B8C9-946C0DD77AF2}"/>
    <dgm:cxn modelId="{FDA63845-094D-4E39-ACCC-76D5A6194E88}" srcId="{5166C8CA-AF50-407F-BE3A-E9F3AEF9ACA7}" destId="{BBEE2560-7C01-4DA6-A966-9B475AF53A01}" srcOrd="0" destOrd="0" parTransId="{371F2B95-C501-4246-87B8-2A8B13E1CB7E}" sibTransId="{90E287E9-F93B-4431-A3E8-8F2378ACD914}"/>
    <dgm:cxn modelId="{E93EDCE1-C42F-49B3-B7D7-0622DE66AED7}" type="presOf" srcId="{288F5A27-A913-42EF-993F-94F9C40B076A}" destId="{3BBE7E55-6021-46E1-A2D4-6CB003F6845D}" srcOrd="0" destOrd="0" presId="urn:microsoft.com/office/officeart/2005/8/layout/chevron2"/>
    <dgm:cxn modelId="{FB22D34F-0752-4CFB-80FA-4C7DB9D5C91C}" type="presOf" srcId="{BBEE2560-7C01-4DA6-A966-9B475AF53A01}" destId="{807A5275-D5FB-421D-AF5C-7903D3C062B8}" srcOrd="0" destOrd="0" presId="urn:microsoft.com/office/officeart/2005/8/layout/chevron2"/>
    <dgm:cxn modelId="{12C28CE6-AA42-4806-968A-229ADF843681}" type="presOf" srcId="{48EED789-AADB-43FC-B889-855693B2C0DD}" destId="{7563E034-8D75-4F73-A40A-E8E38E88AB61}" srcOrd="0" destOrd="0" presId="urn:microsoft.com/office/officeart/2005/8/layout/chevron2"/>
    <dgm:cxn modelId="{6F2A8C54-A6B0-427D-925A-7466395860CD}" type="presOf" srcId="{22AD60A5-9102-4FD3-93A3-258748289C0D}" destId="{9FDB77A0-0EA8-463A-AD94-53FE344ECC64}" srcOrd="0" destOrd="0" presId="urn:microsoft.com/office/officeart/2005/8/layout/chevron2"/>
    <dgm:cxn modelId="{6C18CBB3-87EC-4A2F-88CA-E0A12BBF9199}" srcId="{48EED789-AADB-43FC-B889-855693B2C0DD}" destId="{0F4E094D-F487-4731-8346-9B2D56748C1A}" srcOrd="0" destOrd="0" parTransId="{2554E4DD-304B-4DA1-96BE-1A9C33E4F2E9}" sibTransId="{4D53DC40-FEDE-42F5-9369-59C1610C3823}"/>
    <dgm:cxn modelId="{F74A2EB1-47DC-434A-BCCB-D8F59551A774}" type="presOf" srcId="{0F4E094D-F487-4731-8346-9B2D56748C1A}" destId="{2F293B33-A98D-418A-BF25-5A0CC13049ED}" srcOrd="0" destOrd="0" presId="urn:microsoft.com/office/officeart/2005/8/layout/chevron2"/>
    <dgm:cxn modelId="{353BA7DA-7209-4DF9-839D-F8B0E9920A9D}" srcId="{288F5A27-A913-42EF-993F-94F9C40B076A}" destId="{0F4976B8-BBB6-4BD5-8D78-38F9525A5FFE}" srcOrd="2" destOrd="0" parTransId="{99145BEF-C06E-4209-BCD9-6E941BA57A45}" sibTransId="{50E4F234-95B2-4306-A741-A4B15AD773CB}"/>
    <dgm:cxn modelId="{F491E6C5-CD27-44B5-AFEB-F09CADC3ABA5}" srcId="{288F5A27-A913-42EF-993F-94F9C40B076A}" destId="{5166C8CA-AF50-407F-BE3A-E9F3AEF9ACA7}" srcOrd="1" destOrd="0" parTransId="{1EE62423-8FB6-4F9D-856B-FB0E7F1715C3}" sibTransId="{01DAC829-596D-4535-ACAF-7D4116318DC2}"/>
    <dgm:cxn modelId="{F7BA000C-B2FE-46A1-81E8-7CAFC0653354}" type="presParOf" srcId="{3BBE7E55-6021-46E1-A2D4-6CB003F6845D}" destId="{0CA61C55-0E73-4EB1-95E8-F7CE7E2A3A49}" srcOrd="0" destOrd="0" presId="urn:microsoft.com/office/officeart/2005/8/layout/chevron2"/>
    <dgm:cxn modelId="{A6CBDB1B-0A3E-45B8-91BC-DBDD8FBFA1C4}" type="presParOf" srcId="{0CA61C55-0E73-4EB1-95E8-F7CE7E2A3A49}" destId="{7563E034-8D75-4F73-A40A-E8E38E88AB61}" srcOrd="0" destOrd="0" presId="urn:microsoft.com/office/officeart/2005/8/layout/chevron2"/>
    <dgm:cxn modelId="{CFA7969B-BF35-4EFB-878D-3FB4F9313FE8}" type="presParOf" srcId="{0CA61C55-0E73-4EB1-95E8-F7CE7E2A3A49}" destId="{2F293B33-A98D-418A-BF25-5A0CC13049ED}" srcOrd="1" destOrd="0" presId="urn:microsoft.com/office/officeart/2005/8/layout/chevron2"/>
    <dgm:cxn modelId="{FE0327F2-8C95-4EB9-836D-4B3682A5E2E9}" type="presParOf" srcId="{3BBE7E55-6021-46E1-A2D4-6CB003F6845D}" destId="{781A88B2-FEA7-4678-A423-B86D03A11D34}" srcOrd="1" destOrd="0" presId="urn:microsoft.com/office/officeart/2005/8/layout/chevron2"/>
    <dgm:cxn modelId="{8BFD70D3-46B5-4D92-BCCE-215E62DB0A28}" type="presParOf" srcId="{3BBE7E55-6021-46E1-A2D4-6CB003F6845D}" destId="{4639352D-6C5F-4040-9163-FF84E478BD23}" srcOrd="2" destOrd="0" presId="urn:microsoft.com/office/officeart/2005/8/layout/chevron2"/>
    <dgm:cxn modelId="{EC90C87C-855D-4DE3-ACB9-4236263997A0}" type="presParOf" srcId="{4639352D-6C5F-4040-9163-FF84E478BD23}" destId="{01906EE9-905F-48DE-96BB-067E75199919}" srcOrd="0" destOrd="0" presId="urn:microsoft.com/office/officeart/2005/8/layout/chevron2"/>
    <dgm:cxn modelId="{E866C0AE-1ECB-4377-980A-AD89FD8F43AB}" type="presParOf" srcId="{4639352D-6C5F-4040-9163-FF84E478BD23}" destId="{807A5275-D5FB-421D-AF5C-7903D3C062B8}" srcOrd="1" destOrd="0" presId="urn:microsoft.com/office/officeart/2005/8/layout/chevron2"/>
    <dgm:cxn modelId="{9FD51002-DF7F-4694-821B-2C95F0CF76CB}" type="presParOf" srcId="{3BBE7E55-6021-46E1-A2D4-6CB003F6845D}" destId="{040EB0F1-B9A4-43A6-948A-9BB2B19292FF}" srcOrd="3" destOrd="0" presId="urn:microsoft.com/office/officeart/2005/8/layout/chevron2"/>
    <dgm:cxn modelId="{298F37D0-3F02-463E-B202-23A69F2A8011}" type="presParOf" srcId="{3BBE7E55-6021-46E1-A2D4-6CB003F6845D}" destId="{2EC25D56-F365-457A-8EFB-093E2C4350AF}" srcOrd="4" destOrd="0" presId="urn:microsoft.com/office/officeart/2005/8/layout/chevron2"/>
    <dgm:cxn modelId="{5F7BE0ED-DB73-45C9-86FA-2EB9B62B86C6}" type="presParOf" srcId="{2EC25D56-F365-457A-8EFB-093E2C4350AF}" destId="{5CDEF7DE-FCDF-40C8-93A1-C31BAD6E0B24}" srcOrd="0" destOrd="0" presId="urn:microsoft.com/office/officeart/2005/8/layout/chevron2"/>
    <dgm:cxn modelId="{E88DFBDD-5BE7-40C8-8756-BF66F943D5FC}" type="presParOf" srcId="{2EC25D56-F365-457A-8EFB-093E2C4350AF}" destId="{9FDB77A0-0EA8-463A-AD94-53FE344ECC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BF86D-0E7E-4402-8CAE-2310F33D20CD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2ABAC-F9F3-43E1-9ADE-86A4281FB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78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</a:t>
            </a:r>
            <a:r>
              <a:rPr lang="pt-BR" baseline="0" dirty="0" smtClean="0"/>
              <a:t> ampliação da política de assistência tende a fazer com que os municípios tenham secretarias exclusivamente dedicadas à área.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4C25-DFCD-4AC7-BD03-471B5507A7C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431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Maior</a:t>
            </a:r>
            <a:r>
              <a:rPr lang="pt-BR" baseline="0" dirty="0" smtClean="0"/>
              <a:t> concentração de Conselheiros representantes do Governo e de Entidades de 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42315-3B05-4C00-BAB7-9D2032B86CA2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82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Alguns municípios possuem lei que regulamenta a política</a:t>
            </a:r>
            <a:r>
              <a:rPr lang="pt-BR" baseline="0" dirty="0" smtClean="0"/>
              <a:t> de assistência social, mas não uma lei que regulamente o SUAS.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ABAC-F9F3-43E1-9ADE-86A4281FBE0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95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Anos 2012 e 2013.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Em 2013 manteve-se a proporção de municípios com CMAS (quase a totalidade dos municípios que responderam ao Censo). Contudo, queda importante de municípios com Plano Municipal de Assistência (quase 10% a menos), mesmo considerando que houve mais municípios que responderam ao CENSO SUAS.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42315-3B05-4C00-BAB7-9D2032B86CA2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439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42315-3B05-4C00-BAB7-9D2032B86CA2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439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42315-3B05-4C00-BAB7-9D2032B86CA2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024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Crescente a transferência</a:t>
            </a:r>
            <a:r>
              <a:rPr lang="pt-BR" baseline="0" dirty="0" smtClean="0"/>
              <a:t> do ordenamento de despesas do FMAS do Prefeito para o Gestor Municipal da Assistência Social.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42315-3B05-4C00-BAB7-9D2032B86CA2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986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Aumento do percentual de municípios sem visita técnica. Importante</a:t>
            </a:r>
            <a:r>
              <a:rPr lang="pt-BR" baseline="0" dirty="0" smtClean="0"/>
              <a:t> considerar o atendimento dos municípios dentro da SUBAS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42315-3B05-4C00-BAB7-9D2032B86CA2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082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Aumento</a:t>
            </a:r>
            <a:r>
              <a:rPr lang="pt-BR" baseline="0" dirty="0" smtClean="0"/>
              <a:t> de percentual de CMAS com Secretaria Executiva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42315-3B05-4C00-BAB7-9D2032B86CA2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315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42315-3B05-4C00-BAB7-9D2032B86CA2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31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63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56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93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72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79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59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05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28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816" y="0"/>
            <a:ext cx="1656184" cy="85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5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4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24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70207-B606-4CD0-A577-1D88F46EA8D7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E42A-6358-4FAB-BD7B-8AB1DA6F65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02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340768"/>
            <a:ext cx="9144000" cy="3600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470025"/>
          </a:xfrm>
        </p:spPr>
        <p:txBody>
          <a:bodyPr>
            <a:no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implementação do SUAS na prática cotidiana da gestão pública: 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>D</a:t>
            </a:r>
            <a:r>
              <a:rPr lang="pt-BR" dirty="0" smtClean="0">
                <a:solidFill>
                  <a:schemeClr val="bg1"/>
                </a:solidFill>
              </a:rPr>
              <a:t>esafios para Minas Gerais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68622" y="5678083"/>
            <a:ext cx="3223857" cy="1152128"/>
          </a:xfrm>
        </p:spPr>
        <p:txBody>
          <a:bodyPr>
            <a:noAutofit/>
          </a:bodyPr>
          <a:lstStyle/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Secretaria de Estado de Trabalho e Desenvolvimento Social </a:t>
            </a:r>
          </a:p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SEDESE</a:t>
            </a:r>
            <a:endParaRPr lang="pt-BR" sz="1600" b="1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497657"/>
            <a:ext cx="2627784" cy="134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1421650" y="404664"/>
            <a:ext cx="622869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Financeira do SUAS</a:t>
            </a:r>
            <a:endParaRPr lang="pt-BR" sz="32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7524" y="1556792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Outros desafios para a gestão financeira do SUAS:</a:t>
            </a:r>
          </a:p>
          <a:p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Regularização do repasse do </a:t>
            </a:r>
            <a:r>
              <a:rPr lang="pt-BR" sz="2000" dirty="0" err="1" smtClean="0"/>
              <a:t>cofinanciamento</a:t>
            </a:r>
            <a:r>
              <a:rPr lang="pt-BR" sz="2000" dirty="0" smtClean="0"/>
              <a:t> estadual.</a:t>
            </a:r>
          </a:p>
          <a:p>
            <a:pPr marL="285750" indent="-285750">
              <a:buFontTx/>
              <a:buChar char="-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Valor alto de saldo identificado nas contas dos Fundos Municipais de Assistência Social: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164 milhões de reais de recursos transferidos pelo Governo Federal;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Pelo menos 22 milhões de reais de recursos transferidos pelo Governo Estadual.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Fragilidade do assessoramento e apoio técnico prestado pelo estado aos municípios.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Indução da utilização de recursos com foco na melhoria dos serviços, programas, projetos e benefícios.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626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276265" y="1484784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Nos últimos 12 meses, quantas visitas do Estado o Município recebeu?</a:t>
            </a:r>
            <a:endParaRPr lang="pt-BR" sz="2000" dirty="0"/>
          </a:p>
        </p:txBody>
      </p:sp>
      <p:sp>
        <p:nvSpPr>
          <p:cNvPr id="8" name="Elipse 7"/>
          <p:cNvSpPr/>
          <p:nvPr/>
        </p:nvSpPr>
        <p:spPr>
          <a:xfrm>
            <a:off x="1187625" y="1988840"/>
            <a:ext cx="2016224" cy="3600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421650" y="260648"/>
            <a:ext cx="622869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Assessoramento técnico do estado</a:t>
            </a:r>
            <a:endParaRPr lang="pt-BR" sz="32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660232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539552" y="5805264"/>
            <a:ext cx="5904656" cy="8680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É necessário intensificar as ações de assessoramento técnico realizadas pelo estado.</a:t>
            </a:r>
            <a:endParaRPr lang="pt-BR" sz="2000" dirty="0"/>
          </a:p>
        </p:txBody>
      </p: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511947"/>
              </p:ext>
            </p:extLst>
          </p:nvPr>
        </p:nvGraphicFramePr>
        <p:xfrm>
          <a:off x="683568" y="1988840"/>
          <a:ext cx="82809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132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01170"/>
              </p:ext>
            </p:extLst>
          </p:nvPr>
        </p:nvGraphicFramePr>
        <p:xfrm>
          <a:off x="611560" y="980728"/>
          <a:ext cx="7848872" cy="45266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27830"/>
                <a:gridCol w="1678169"/>
                <a:gridCol w="1847396"/>
                <a:gridCol w="1219413"/>
                <a:gridCol w="576064"/>
              </a:tblGrid>
              <a:tr h="96485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RECURSOS HUMANOS - TRABALHADORES DO SUAS EM MINAS </a:t>
                      </a:r>
                      <a:r>
                        <a:rPr lang="pt-BR" sz="2400" u="none" strike="noStrike" dirty="0" smtClean="0">
                          <a:effectLst/>
                        </a:rPr>
                        <a:t>GERAIS - CENSO </a:t>
                      </a:r>
                      <a:r>
                        <a:rPr lang="pt-BR" sz="2400" u="none" strike="noStrike" dirty="0">
                          <a:effectLst/>
                        </a:rPr>
                        <a:t>SUAS 2013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9832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CENSO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Nº TRABALHADORES 2012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Nº TRABALHADORES 2013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DIFERENÇA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63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CRAS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8.089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8.871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782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9,7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3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CREAS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2.088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2.158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70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3,4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GESTÃO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8.063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8.021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-42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-0,5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3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CENTRO POP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92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132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40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43,5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3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ACOLHIMENTO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9.394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8.670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-724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-7,7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CONSELHEIRO ESTADUAL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32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38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18,8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916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CONSELHEIRO MUNICIPAL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9.684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10.776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1.092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>
                          <a:effectLst/>
                        </a:rPr>
                        <a:t>11,3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36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27.726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38.666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 smtClean="0">
                          <a:effectLst/>
                        </a:rPr>
                        <a:t>10.940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u="none" strike="noStrike" dirty="0">
                          <a:effectLst/>
                        </a:rPr>
                        <a:t>39,5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Elipse 2"/>
          <p:cNvSpPr/>
          <p:nvPr/>
        </p:nvSpPr>
        <p:spPr>
          <a:xfrm>
            <a:off x="3419872" y="5085184"/>
            <a:ext cx="5328592" cy="5040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421650" y="260648"/>
            <a:ext cx="622869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Recursos Humanos</a:t>
            </a:r>
            <a:endParaRPr lang="pt-BR" sz="3200" b="1" dirty="0"/>
          </a:p>
        </p:txBody>
      </p:sp>
      <p:sp>
        <p:nvSpPr>
          <p:cNvPr id="5" name="Retângulo 4"/>
          <p:cNvSpPr/>
          <p:nvPr/>
        </p:nvSpPr>
        <p:spPr>
          <a:xfrm>
            <a:off x="683568" y="5733256"/>
            <a:ext cx="792088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Houve um aumento significativo no nº de trabalhadores do SUAS no estado de Minas Gerais. Evidencia o desafio da expansão e qualificação das ações de capacitação.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28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561034" y="1772816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Se o Conselho Municipal possui </a:t>
            </a:r>
            <a:r>
              <a:rPr lang="pt-BR" sz="2800" b="1" dirty="0"/>
              <a:t>Secretaria Executiva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020330"/>
              </p:ext>
            </p:extLst>
          </p:nvPr>
        </p:nvGraphicFramePr>
        <p:xfrm>
          <a:off x="395536" y="2756106"/>
          <a:ext cx="7272808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de cantos arredondados 3"/>
          <p:cNvSpPr/>
          <p:nvPr/>
        </p:nvSpPr>
        <p:spPr>
          <a:xfrm>
            <a:off x="1421650" y="260648"/>
            <a:ext cx="622869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Controle Social do SUAS</a:t>
            </a:r>
            <a:endParaRPr lang="pt-BR" sz="3200" b="1" dirty="0"/>
          </a:p>
        </p:txBody>
      </p:sp>
      <p:sp>
        <p:nvSpPr>
          <p:cNvPr id="2" name="Retângulo 1"/>
          <p:cNvSpPr/>
          <p:nvPr/>
        </p:nvSpPr>
        <p:spPr>
          <a:xfrm>
            <a:off x="6660232" y="2492896"/>
            <a:ext cx="2376264" cy="30963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dirty="0" smtClean="0"/>
              <a:t>Percentual alto de </a:t>
            </a:r>
            <a:r>
              <a:rPr lang="pt-BR" sz="2000" dirty="0" err="1" smtClean="0"/>
              <a:t>CMAS’s</a:t>
            </a:r>
            <a:r>
              <a:rPr lang="pt-BR" sz="2000" dirty="0" smtClean="0"/>
              <a:t> que não possuem apoio técnico da Secretaria executiva.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732240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578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1421650" y="260648"/>
            <a:ext cx="622869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Controle Social do SUAS</a:t>
            </a:r>
            <a:endParaRPr lang="pt-BR" sz="32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2624984"/>
              </p:ext>
            </p:extLst>
          </p:nvPr>
        </p:nvGraphicFramePr>
        <p:xfrm>
          <a:off x="431540" y="2708920"/>
          <a:ext cx="84609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95796" y="1988567"/>
            <a:ext cx="8280400" cy="863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altLang="pt-BR" sz="1900" b="1" smtClean="0"/>
              <a:t>Se o Conselho Municipal possui Secretaria Executiva por Porte -2013, segundo Censo SUAS :</a:t>
            </a:r>
            <a:endParaRPr lang="pt-BR" altLang="pt-BR" sz="1900" b="1" dirty="0" smtClean="0"/>
          </a:p>
        </p:txBody>
      </p:sp>
      <p:sp>
        <p:nvSpPr>
          <p:cNvPr id="9" name="Elipse 8"/>
          <p:cNvSpPr/>
          <p:nvPr/>
        </p:nvSpPr>
        <p:spPr>
          <a:xfrm>
            <a:off x="539552" y="3030364"/>
            <a:ext cx="1440160" cy="35669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732240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8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154044898"/>
              </p:ext>
            </p:extLst>
          </p:nvPr>
        </p:nvGraphicFramePr>
        <p:xfrm>
          <a:off x="323528" y="1702597"/>
          <a:ext cx="88204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5188" y="5949280"/>
            <a:ext cx="684076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Obs.: Existem em Minas Gerais, 10.799 conselheiros de acordo com o Censo SUAS 2013.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187624" y="148478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Composição dos CMAS segundo seus representantes</a:t>
            </a:r>
            <a:endParaRPr lang="pt-BR" sz="24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8979014"/>
              </p:ext>
            </p:extLst>
          </p:nvPr>
        </p:nvGraphicFramePr>
        <p:xfrm>
          <a:off x="448200" y="2193530"/>
          <a:ext cx="80648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Elipse 7"/>
          <p:cNvSpPr/>
          <p:nvPr/>
        </p:nvSpPr>
        <p:spPr>
          <a:xfrm>
            <a:off x="755576" y="3717032"/>
            <a:ext cx="1512168" cy="18228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421650" y="260648"/>
            <a:ext cx="622869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Controle Social do SUAS</a:t>
            </a:r>
            <a:endParaRPr lang="pt-BR" sz="3200" b="1" dirty="0"/>
          </a:p>
        </p:txBody>
      </p:sp>
      <p:sp>
        <p:nvSpPr>
          <p:cNvPr id="2" name="Retângulo 1"/>
          <p:cNvSpPr/>
          <p:nvPr/>
        </p:nvSpPr>
        <p:spPr>
          <a:xfrm>
            <a:off x="755576" y="1104938"/>
            <a:ext cx="7870133" cy="759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Desafio de fortalecer a participação de usuários.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32240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08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71600" y="1852369"/>
            <a:ext cx="7272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/>
              <a:t>Propostas do Governo Estadual para o Fortalecimento do SUAS em Minas Gerais</a:t>
            </a:r>
            <a:endParaRPr lang="pt-BR" sz="4400" b="1" dirty="0"/>
          </a:p>
        </p:txBody>
      </p:sp>
      <p:sp>
        <p:nvSpPr>
          <p:cNvPr id="5" name="Retângulo 4"/>
          <p:cNvSpPr/>
          <p:nvPr/>
        </p:nvSpPr>
        <p:spPr>
          <a:xfrm>
            <a:off x="971600" y="1556792"/>
            <a:ext cx="7272808" cy="33123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2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835696" y="188640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EIXOS ESTRATÉGICOS DE INTERVENÇÃO</a:t>
            </a:r>
            <a:endParaRPr lang="pt-BR" sz="4000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38298881"/>
              </p:ext>
            </p:extLst>
          </p:nvPr>
        </p:nvGraphicFramePr>
        <p:xfrm>
          <a:off x="-396552" y="1772816"/>
          <a:ext cx="1000911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5481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747347211"/>
              </p:ext>
            </p:extLst>
          </p:nvPr>
        </p:nvGraphicFramePr>
        <p:xfrm>
          <a:off x="323528" y="1628800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411760" y="60010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Assessoramento Técnico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2368427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4501671"/>
              </p:ext>
            </p:extLst>
          </p:nvPr>
        </p:nvGraphicFramePr>
        <p:xfrm>
          <a:off x="150045" y="1696745"/>
          <a:ext cx="8964488" cy="4988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27933" y="188640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600" b="1" dirty="0"/>
              <a:t>Foco no cidadão: </a:t>
            </a:r>
            <a:endParaRPr lang="pt-BR" sz="3600" b="1" dirty="0" smtClean="0"/>
          </a:p>
          <a:p>
            <a:pPr lvl="0" algn="ctr"/>
            <a:r>
              <a:rPr lang="pt-BR" sz="2800" dirty="0" smtClean="0"/>
              <a:t>Ampliação </a:t>
            </a:r>
            <a:r>
              <a:rPr lang="pt-BR" sz="2800" dirty="0"/>
              <a:t>e melhoria da oferta de serviço, programas, projetos e benefícios</a:t>
            </a:r>
          </a:p>
        </p:txBody>
      </p:sp>
    </p:spTree>
    <p:extLst>
      <p:ext uri="{BB962C8B-B14F-4D97-AF65-F5344CB8AC3E}">
        <p14:creationId xmlns:p14="http://schemas.microsoft.com/office/powerpoint/2010/main" val="67096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01251" y="1689482"/>
            <a:ext cx="68988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Panorama dos </a:t>
            </a:r>
          </a:p>
          <a:p>
            <a:pPr algn="ctr"/>
            <a:r>
              <a:rPr lang="pt-BR" sz="4800" b="1" dirty="0" smtClean="0"/>
              <a:t>Avanços e Desafios para a implementação do SUAS em Minas Gerais</a:t>
            </a:r>
            <a:endParaRPr lang="pt-BR" sz="4800" b="1" dirty="0"/>
          </a:p>
        </p:txBody>
      </p:sp>
      <p:sp>
        <p:nvSpPr>
          <p:cNvPr id="5" name="Retângulo 4"/>
          <p:cNvSpPr/>
          <p:nvPr/>
        </p:nvSpPr>
        <p:spPr>
          <a:xfrm>
            <a:off x="971600" y="1556792"/>
            <a:ext cx="7272808" cy="33123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65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195258999"/>
              </p:ext>
            </p:extLst>
          </p:nvPr>
        </p:nvGraphicFramePr>
        <p:xfrm>
          <a:off x="251520" y="1696745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427933" y="18864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3600" b="1" dirty="0" smtClean="0"/>
              <a:t>Garantia do </a:t>
            </a:r>
            <a:r>
              <a:rPr lang="pt-BR" sz="3600" b="1" dirty="0" err="1" smtClean="0"/>
              <a:t>Cofinanciamento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19051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>
          <a:xfrm>
            <a:off x="446088" y="1916113"/>
            <a:ext cx="8229600" cy="4249737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t-BR" altLang="pt-BR" sz="6600" b="1" cap="small" dirty="0" smtClean="0"/>
              <a:t>Muito obrigada!</a:t>
            </a:r>
          </a:p>
          <a:p>
            <a:pPr marL="0" indent="0" algn="ctr">
              <a:buFont typeface="Arial" charset="0"/>
              <a:buNone/>
              <a:defRPr/>
            </a:pPr>
            <a:endParaRPr lang="pt-BR" altLang="pt-BR" sz="1000" b="1" dirty="0" smtClean="0"/>
          </a:p>
          <a:p>
            <a:pPr marL="0" indent="0" algn="ctr">
              <a:buFont typeface="Arial" charset="0"/>
              <a:buNone/>
              <a:defRPr/>
            </a:pPr>
            <a:endParaRPr lang="pt-BR" altLang="pt-BR" sz="3600" b="1" dirty="0" smtClean="0"/>
          </a:p>
          <a:p>
            <a:pPr marL="0" indent="0" algn="r" eaLnBrk="1" hangingPunct="1">
              <a:buFontTx/>
              <a:buNone/>
              <a:defRPr/>
            </a:pPr>
            <a:r>
              <a:rPr lang="pt-BR" altLang="pt-BR" sz="3100" b="1" cap="small" dirty="0" smtClean="0"/>
              <a:t>Rosilene Rocha</a:t>
            </a:r>
          </a:p>
          <a:p>
            <a:pPr marL="0" indent="0" algn="r">
              <a:buFont typeface="Arial" charset="0"/>
              <a:buNone/>
              <a:defRPr/>
            </a:pPr>
            <a:r>
              <a:rPr lang="pt-BR" altLang="pt-BR" sz="2800" cap="small" dirty="0" smtClean="0"/>
              <a:t>SECRETÁRIA ADJUNTA DE TRABALHO E DESENVOLVIMENTO SOCIAL </a:t>
            </a:r>
          </a:p>
          <a:p>
            <a:pPr marL="0" indent="0" algn="r">
              <a:buFont typeface="Arial" charset="0"/>
              <a:buNone/>
              <a:defRPr/>
            </a:pPr>
            <a:r>
              <a:rPr lang="pt-BR" altLang="pt-BR" sz="2800" cap="small" dirty="0" smtClean="0"/>
              <a:t>SEDESE - MG</a:t>
            </a:r>
          </a:p>
        </p:txBody>
      </p:sp>
    </p:spTree>
    <p:extLst>
      <p:ext uri="{BB962C8B-B14F-4D97-AF65-F5344CB8AC3E}">
        <p14:creationId xmlns:p14="http://schemas.microsoft.com/office/powerpoint/2010/main" val="884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412776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pt-BR" b="1" dirty="0">
                <a:latin typeface="Arial" pitchFamily="34" charset="0"/>
                <a:cs typeface="Arial" pitchFamily="34" charset="0"/>
              </a:rPr>
              <a:t>Se a Secretaria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municipal é exclusiva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da área de Assistência Social ou em conjunto com outras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políticas</a:t>
            </a:r>
            <a:endParaRPr lang="pt-BR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568914"/>
              </p:ext>
            </p:extLst>
          </p:nvPr>
        </p:nvGraphicFramePr>
        <p:xfrm>
          <a:off x="323528" y="2420888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lipse 1"/>
          <p:cNvSpPr/>
          <p:nvPr/>
        </p:nvSpPr>
        <p:spPr>
          <a:xfrm>
            <a:off x="3635896" y="2348880"/>
            <a:ext cx="1656184" cy="4392488"/>
          </a:xfrm>
          <a:prstGeom prst="ellipse">
            <a:avLst/>
          </a:prstGeom>
          <a:noFill/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400092" y="2661402"/>
            <a:ext cx="2232248" cy="122413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AVANÇO</a:t>
            </a:r>
            <a:r>
              <a:rPr lang="pt-BR" dirty="0" smtClean="0"/>
              <a:t> no fortalecimento da gestão da assistência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1403648" y="404664"/>
            <a:ext cx="6228692" cy="7647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da Assistência Social</a:t>
            </a:r>
            <a:endParaRPr lang="pt-BR" sz="32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516216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586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75349667"/>
              </p:ext>
            </p:extLst>
          </p:nvPr>
        </p:nvGraphicFramePr>
        <p:xfrm>
          <a:off x="0" y="1412875"/>
          <a:ext cx="8229600" cy="4713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ipse 4"/>
          <p:cNvSpPr/>
          <p:nvPr/>
        </p:nvSpPr>
        <p:spPr>
          <a:xfrm>
            <a:off x="3880207" y="2324373"/>
            <a:ext cx="3024336" cy="40324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1403648" y="404664"/>
            <a:ext cx="6228692" cy="7647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/>
              <a:t>Regulamentação do SUAS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6516216" y="2564904"/>
            <a:ext cx="2448272" cy="15121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DESAFIO: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 maioria dos municípios mineiros não possuem Lei que regulamenta o SUAS.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16216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72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62880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Quantidade de </a:t>
            </a:r>
            <a:r>
              <a:rPr lang="pt-BR" sz="2000" b="1" dirty="0"/>
              <a:t>municípios que possuem Conselho, Plano e Fundo Municipal de Assistência </a:t>
            </a:r>
            <a:r>
              <a:rPr lang="pt-BR" sz="2000" b="1" dirty="0" smtClean="0"/>
              <a:t>Social – 2012 a 2013</a:t>
            </a:r>
            <a:endParaRPr lang="pt-BR" sz="2000" b="1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671372"/>
              </p:ext>
            </p:extLst>
          </p:nvPr>
        </p:nvGraphicFramePr>
        <p:xfrm>
          <a:off x="395536" y="2348880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de cantos arredondados 3"/>
          <p:cNvSpPr/>
          <p:nvPr/>
        </p:nvSpPr>
        <p:spPr>
          <a:xfrm>
            <a:off x="1403648" y="404664"/>
            <a:ext cx="6228692" cy="7647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da Assistência Social: CPF</a:t>
            </a:r>
            <a:endParaRPr lang="pt-BR" sz="32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516216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310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11560" y="162880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Quantidade de </a:t>
            </a:r>
            <a:r>
              <a:rPr lang="pt-BR" sz="2000" b="1" dirty="0"/>
              <a:t>municípios que possuem Conselho, Plano e Fundo Municipal de Assistência </a:t>
            </a:r>
            <a:r>
              <a:rPr lang="pt-BR" sz="2000" b="1" dirty="0" smtClean="0"/>
              <a:t>Social – 2012 a 2013</a:t>
            </a:r>
            <a:endParaRPr lang="pt-BR" sz="2000" b="1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125798"/>
              </p:ext>
            </p:extLst>
          </p:nvPr>
        </p:nvGraphicFramePr>
        <p:xfrm>
          <a:off x="395536" y="2348880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de cantos arredondados 3"/>
          <p:cNvSpPr/>
          <p:nvPr/>
        </p:nvSpPr>
        <p:spPr>
          <a:xfrm>
            <a:off x="1403648" y="404664"/>
            <a:ext cx="6228692" cy="76470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da Assistência Social: CPF</a:t>
            </a:r>
            <a:endParaRPr lang="pt-BR" sz="3200" b="1" dirty="0"/>
          </a:p>
        </p:txBody>
      </p:sp>
      <p:sp>
        <p:nvSpPr>
          <p:cNvPr id="5" name="Elipse 4"/>
          <p:cNvSpPr/>
          <p:nvPr/>
        </p:nvSpPr>
        <p:spPr>
          <a:xfrm>
            <a:off x="3059832" y="2780928"/>
            <a:ext cx="2520280" cy="381642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5220072" y="6093296"/>
            <a:ext cx="3816424" cy="6480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O uso de instrumento de planejamento da política ainda é uma fragilidade.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2369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722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99A63-C40B-4F13-9019-7FC872A7863B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sp>
        <p:nvSpPr>
          <p:cNvPr id="2253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4149725"/>
            <a:ext cx="8856663" cy="2447925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pt-BR" altLang="pt-BR" sz="1800" b="1" dirty="0" smtClean="0">
                <a:solidFill>
                  <a:srgbClr val="FF0000"/>
                </a:solidFill>
              </a:rPr>
              <a:t>IMPORTANTE: </a:t>
            </a:r>
          </a:p>
          <a:p>
            <a:pPr marL="0" indent="0" algn="just">
              <a:buFont typeface="Arial" charset="0"/>
              <a:buNone/>
              <a:defRPr/>
            </a:pPr>
            <a:endParaRPr lang="pt-BR" altLang="pt-BR" sz="1000" b="1" dirty="0" smtClean="0">
              <a:solidFill>
                <a:srgbClr val="FF0000"/>
              </a:solidFill>
            </a:endParaRPr>
          </a:p>
          <a:p>
            <a:pPr algn="just">
              <a:buFont typeface="Arial" charset="0"/>
              <a:buChar char="•"/>
              <a:defRPr/>
            </a:pPr>
            <a:r>
              <a:rPr lang="pt-BR" altLang="pt-BR" sz="1800" b="1" dirty="0" smtClean="0"/>
              <a:t>Sua implantação iniciou em 2014 - </a:t>
            </a:r>
            <a:r>
              <a:rPr lang="pt-BR" altLang="pt-BR" sz="1800" dirty="0" smtClean="0"/>
              <a:t>vigência para o quadriênio de 2014/2017.</a:t>
            </a:r>
            <a:endParaRPr lang="pt-BR" altLang="pt-BR" sz="1800" b="1" dirty="0" smtClean="0"/>
          </a:p>
          <a:p>
            <a:pPr algn="just">
              <a:buFont typeface="Arial" charset="0"/>
              <a:buChar char="•"/>
              <a:defRPr/>
            </a:pPr>
            <a:endParaRPr lang="pt-BR" altLang="pt-BR" sz="1000" dirty="0" smtClean="0"/>
          </a:p>
          <a:p>
            <a:pPr algn="just">
              <a:buFont typeface="Arial" charset="0"/>
              <a:buChar char="•"/>
              <a:defRPr/>
            </a:pPr>
            <a:r>
              <a:rPr lang="pt-BR" altLang="pt-BR" sz="1800" dirty="0" smtClean="0"/>
              <a:t>Altera os níveis de habilitação no SUAS para os níveis de índice de gestão no Sistema.</a:t>
            </a:r>
          </a:p>
          <a:p>
            <a:pPr algn="just">
              <a:buFont typeface="Arial" charset="0"/>
              <a:buChar char="•"/>
              <a:defRPr/>
            </a:pPr>
            <a:endParaRPr lang="pt-BR" altLang="pt-BR" sz="1000" dirty="0" smtClean="0"/>
          </a:p>
          <a:p>
            <a:pPr algn="just">
              <a:buFont typeface="Arial" charset="0"/>
              <a:buChar char="•"/>
              <a:defRPr/>
            </a:pPr>
            <a:r>
              <a:rPr lang="pt-BR" altLang="pt-BR" sz="1800" dirty="0" smtClean="0"/>
              <a:t>A elaboração do pacto será quadrienal, ocorrendo anualmente a revisão das metas e prioridades pactuadas, no último ano de vigência dos respectivos </a:t>
            </a:r>
            <a:r>
              <a:rPr lang="pt-BR" altLang="pt-BR" sz="1800" dirty="0" err="1" smtClean="0"/>
              <a:t>PPA’s</a:t>
            </a:r>
            <a:r>
              <a:rPr lang="pt-BR" altLang="pt-BR" sz="1800" dirty="0" smtClean="0"/>
              <a:t>.</a:t>
            </a:r>
          </a:p>
          <a:p>
            <a:pPr algn="just">
              <a:buFont typeface="Arial" charset="0"/>
              <a:buChar char="•"/>
              <a:defRPr/>
            </a:pPr>
            <a:endParaRPr lang="pt-BR" altLang="pt-BR" sz="1800" dirty="0" smtClean="0"/>
          </a:p>
          <a:p>
            <a:pPr algn="just">
              <a:buFont typeface="Arial" charset="0"/>
              <a:buChar char="•"/>
              <a:defRPr/>
            </a:pPr>
            <a:endParaRPr lang="pt-BR" altLang="pt-BR" sz="1800" dirty="0" smtClean="0"/>
          </a:p>
          <a:p>
            <a:pPr algn="just">
              <a:buFont typeface="Arial" charset="0"/>
              <a:buChar char="•"/>
              <a:defRPr/>
            </a:pPr>
            <a:endParaRPr lang="pt-BR" altLang="pt-BR" sz="1800" dirty="0" smtClean="0"/>
          </a:p>
          <a:p>
            <a:pPr algn="just">
              <a:buFont typeface="Arial" charset="0"/>
              <a:buChar char="•"/>
              <a:defRPr/>
            </a:pPr>
            <a:endParaRPr lang="pt-BR" altLang="pt-BR" sz="1800" dirty="0" smtClean="0"/>
          </a:p>
          <a:p>
            <a:pPr algn="just">
              <a:buFont typeface="Arial" charset="0"/>
              <a:buChar char="•"/>
              <a:defRPr/>
            </a:pPr>
            <a:endParaRPr lang="pt-BR" altLang="pt-BR" sz="1800" dirty="0" smtClean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971550" y="2420938"/>
            <a:ext cx="7623175" cy="15128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altLang="pt-BR" dirty="0"/>
              <a:t>O PAG define novos </a:t>
            </a:r>
            <a:r>
              <a:rPr lang="pt-BR" altLang="pt-BR" b="1" dirty="0">
                <a:solidFill>
                  <a:schemeClr val="tx1"/>
                </a:solidFill>
              </a:rPr>
              <a:t>mecanismos de indução ao aprimoramento da gestão:</a:t>
            </a:r>
          </a:p>
          <a:p>
            <a:pPr algn="ctr">
              <a:defRPr/>
            </a:pPr>
            <a:endParaRPr lang="pt-BR" altLang="pt-BR" sz="1400" dirty="0"/>
          </a:p>
          <a:p>
            <a:pPr algn="ctr">
              <a:defRPr/>
            </a:pPr>
            <a:r>
              <a:rPr lang="pt-BR" altLang="pt-BR" dirty="0"/>
              <a:t> Definição de indicadores, metas e prioridades, com prazos e medidas de acompanhamento/avaliação para sua implantação.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250825" y="1504513"/>
            <a:ext cx="8713788" cy="50482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altLang="pt-BR" sz="2200" b="1" dirty="0"/>
              <a:t>PACTO DE APRIMORAMENTO DA GESTÃO </a:t>
            </a:r>
            <a:r>
              <a:rPr lang="pt-BR" altLang="pt-BR" sz="2200" b="1" dirty="0" smtClean="0"/>
              <a:t>MUNICIPAL</a:t>
            </a:r>
            <a:endParaRPr lang="pt-BR" sz="2200" b="1" dirty="0"/>
          </a:p>
        </p:txBody>
      </p:sp>
      <p:sp>
        <p:nvSpPr>
          <p:cNvPr id="18438" name="CaixaDeTexto 1"/>
          <p:cNvSpPr txBox="1">
            <a:spLocks noChangeArrowheads="1"/>
          </p:cNvSpPr>
          <p:nvPr/>
        </p:nvSpPr>
        <p:spPr bwMode="auto">
          <a:xfrm>
            <a:off x="4536" y="91973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itchFamily="34" charset="0"/>
              <a:buNone/>
            </a:pPr>
            <a:r>
              <a:rPr lang="pt-BR" altLang="pt-BR" b="1" dirty="0" smtClean="0">
                <a:solidFill>
                  <a:srgbClr val="C00000"/>
                </a:solidFill>
              </a:rPr>
              <a:t>DESAFIO:</a:t>
            </a:r>
            <a:endParaRPr lang="pt-BR" altLang="pt-BR" b="1" dirty="0">
              <a:solidFill>
                <a:srgbClr val="C0000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403648" y="260648"/>
            <a:ext cx="6228692" cy="65909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da Assistência Social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0868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072298"/>
              </p:ext>
            </p:extLst>
          </p:nvPr>
        </p:nvGraphicFramePr>
        <p:xfrm>
          <a:off x="611560" y="1556792"/>
          <a:ext cx="79928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 idx="4294967295"/>
          </p:nvPr>
        </p:nvSpPr>
        <p:spPr>
          <a:xfrm>
            <a:off x="925513" y="1052736"/>
            <a:ext cx="8218487" cy="819150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Fundos </a:t>
            </a:r>
            <a:r>
              <a:rPr lang="pt-BR" sz="2000" b="1" dirty="0"/>
              <a:t>Municipais de Assistência Social (FMAS) que possuem CPNJ </a:t>
            </a:r>
            <a:r>
              <a:rPr lang="pt-BR" sz="2000" b="1" dirty="0" smtClean="0"/>
              <a:t>próprio (percentual</a:t>
            </a:r>
            <a:r>
              <a:rPr lang="pt-BR" sz="1800" dirty="0" smtClean="0"/>
              <a:t>)</a:t>
            </a:r>
            <a:endParaRPr lang="pt-BR" sz="1800" b="1" dirty="0"/>
          </a:p>
        </p:txBody>
      </p:sp>
      <p:sp>
        <p:nvSpPr>
          <p:cNvPr id="2" name="Elipse 1"/>
          <p:cNvSpPr/>
          <p:nvPr/>
        </p:nvSpPr>
        <p:spPr>
          <a:xfrm>
            <a:off x="6681531" y="1556792"/>
            <a:ext cx="1403648" cy="3816424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79512" y="5661248"/>
            <a:ext cx="8712968" cy="1008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Houve grande avanço no nº de municípios que informaram possuir CNPJ próprio no FMAS. </a:t>
            </a:r>
          </a:p>
          <a:p>
            <a:pPr algn="ctr"/>
            <a:r>
              <a:rPr lang="pt-BR" dirty="0" smtClean="0"/>
              <a:t>Hoje, de acordo com o FNAS, temos apenas 16 municípios não comprovaram a implantação do FMAS.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421650" y="260648"/>
            <a:ext cx="622869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Financeira do SUAS</a:t>
            </a:r>
            <a:endParaRPr lang="pt-BR" sz="32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08304" y="6597352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Fonte: Censo SUAS/MDS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3707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98072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Gestor responsável por ordenar despesas do Fundo Municipal de Assistência Social</a:t>
            </a:r>
            <a:endParaRPr lang="pt-BR" sz="20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403564"/>
              </p:ext>
            </p:extLst>
          </p:nvPr>
        </p:nvGraphicFramePr>
        <p:xfrm>
          <a:off x="395536" y="1988840"/>
          <a:ext cx="8352928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lipse 1"/>
          <p:cNvSpPr/>
          <p:nvPr/>
        </p:nvSpPr>
        <p:spPr>
          <a:xfrm>
            <a:off x="1835696" y="2923848"/>
            <a:ext cx="864096" cy="2448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3628492" y="2204864"/>
            <a:ext cx="864096" cy="316725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932040" y="2060848"/>
            <a:ext cx="3672408" cy="165618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Ainda temos muitos municípios em que o ordenador é o prefeito. 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Em apenas 55% dos casos o ordenador é o secretário de assistência social.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421650" y="260648"/>
            <a:ext cx="622869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Gestão Financeira do SUAS</a:t>
            </a:r>
            <a:endParaRPr lang="pt-BR" sz="32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660232" y="648866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SUAS/MDS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996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1259</Words>
  <Application>Microsoft Office PowerPoint</Application>
  <PresentationFormat>Apresentação na tela (4:3)</PresentationFormat>
  <Paragraphs>205</Paragraphs>
  <Slides>21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 implementação do SUAS na prática cotidiana da gestão pública:  Desafios para Minas Gerais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Fundos Municipais de Assistência Social (FMAS) que possuem CPNJ próprio (percentual)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Isabela de Vasconcelos Teixeira</dc:creator>
  <cp:lastModifiedBy>Marianne Caldeira de Castro Silva (SEDESE)</cp:lastModifiedBy>
  <cp:revision>50</cp:revision>
  <dcterms:created xsi:type="dcterms:W3CDTF">2015-02-05T16:58:17Z</dcterms:created>
  <dcterms:modified xsi:type="dcterms:W3CDTF">2015-03-04T18:56:54Z</dcterms:modified>
</cp:coreProperties>
</file>